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71" r:id="rId15"/>
    <p:sldId id="269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Zxwwsk4ToJYUsD+gzaFgZA" hashData="QE3xCEtOA8hz4yEGNdv2DKNE1X4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7E7DC-1A2F-4C13-ACC3-2A896DCD919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0631A-7174-4C4F-85FD-B9AB7348DDE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4DF7D-062B-4959-9DF9-5EA38957E004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7849-B512-40B3-982B-63004512C64C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3B68-AA16-4595-8AE1-6399D6B1617C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33A46-8B9A-4ECB-90B0-D7FC82AD9A81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9A111-7197-4044-8510-ECE0637E3DCB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722F-9150-41B5-AD6E-2A7D9B543936}" type="datetime1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FC2F0-2DBC-4368-BB4B-AE75A522A860}" type="datetime1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95E2B-B15D-419D-A1C5-6C0926828663}" type="datetime1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51BC-EA2A-4089-B5FB-358386AA0CBE}" type="datetime1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25DA3-4BB7-448B-BEF1-2140490E9D81}" type="datetime1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D996-2D64-4008-8EC9-2CE7BF537A46}" type="datetime1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A0823-2772-4C42-892F-019FBF9B387C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5.png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5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5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7.png"/><Relationship Id="rId7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134492"/>
            <a:ext cx="11239500" cy="76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8125" y="3086992"/>
            <a:ext cx="11715750" cy="923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500" b="1" i="0" u="none">
                <a:solidFill>
                  <a:srgbClr val="FBBF24"/>
                </a:solidFill>
                <a:latin typeface="Hind Siliguri"/>
              </a:rPr>
              <a:t>আজকের পাঠে সবাইকে স্বাগতম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9391" y="4010917"/>
            <a:ext cx="304800" cy="2667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124200" y="6454826"/>
            <a:ext cx="5217942" cy="365125"/>
          </a:xfrm>
        </p:spPr>
        <p:txBody>
          <a:bodyPr/>
          <a:lstStyle/>
          <a:p>
            <a:r>
              <a:rPr lang="en-US" dirty="0" smtClean="0"/>
              <a:t>MIZANUR RAHMAN ( R.R.TEXTILE MILLS HIGH SCHOOL)</a:t>
            </a:r>
            <a:endParaRPr lang="en-US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3106191"/>
            <a:ext cx="3619500" cy="141714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0" y="3106191"/>
            <a:ext cx="3619500" cy="141714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0" y="3106191"/>
            <a:ext cx="3619500" cy="14171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6300" y="428625"/>
            <a:ext cx="11315700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1E3A8A"/>
                </a:solidFill>
                <a:latin typeface="Hind Siliguri"/>
              </a:rPr>
              <a:t>গ. অঞ্চলভিত্তিক শ্রেণীকরণ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1028700"/>
            <a:ext cx="112395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547687"/>
            <a:ext cx="285750" cy="2857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47750" y="3306216"/>
            <a:ext cx="2990373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১. আঞ্চলিক ব্যাংক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4375" y="3744366"/>
            <a:ext cx="3181350" cy="5789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নির্দিষ্ট কোনো অঞ্চলের ভৌগোলিক সীমানায় কার্যক্রম সীমাবদ্ধ রাখে।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00600" y="3306216"/>
            <a:ext cx="3050381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২. জাতীয় ব্যাংক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24375" y="3744366"/>
            <a:ext cx="3181350" cy="5789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সমগ্র দেশের সীমানায় শাখা বিস্তৃত করে ব্যাংকিং সেবা প্রদান করে।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39175" y="3306216"/>
            <a:ext cx="302037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৩. আন্তর্জাতিক ব্যাংক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34375" y="3744366"/>
            <a:ext cx="3181350" cy="5789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বিশ্বের একাধিক দেশে শাখা খুলে আন্তর্জাতিক বাণিজ্য পরিচালনা করে।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3372891"/>
            <a:ext cx="238125" cy="20955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24375" y="3372891"/>
            <a:ext cx="180975" cy="20955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34375" y="3372891"/>
            <a:ext cx="209550" cy="20955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786062"/>
            <a:ext cx="5476875" cy="20574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784276"/>
            <a:ext cx="5476875" cy="20609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2500" y="428625"/>
            <a:ext cx="11239500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1E3A8A"/>
                </a:solidFill>
                <a:latin typeface="Hind Siliguri"/>
              </a:rPr>
              <a:t>ঘ. বিশেষ গ্রাহকভিত্তিক ও ঙ. সুদমুক্ত ব্যাংক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1028700"/>
            <a:ext cx="112395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547687"/>
            <a:ext cx="361950" cy="2857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76325" y="2986087"/>
            <a:ext cx="4910613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বিশেষ গ্রাহকভিত্তিক শ্রেণীকরণ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0375" y="2984301"/>
            <a:ext cx="494061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065F46"/>
                </a:solidFill>
                <a:latin typeface="Hind Siliguri"/>
              </a:rPr>
              <a:t>ঙ. সুদমুক্ত ব্যাংক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77000" y="3422451"/>
            <a:ext cx="5038725" cy="5789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064E3B"/>
                </a:solidFill>
                <a:latin typeface="Hind Siliguri"/>
              </a:rPr>
              <a:t>ইসলামী শরীয়াহ নীতি অনুযায়ী লাভ-ক্ষতির অংশীদারিত্বের ভিত্তিতে পরিচালিত ব্যাংক।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77000" y="4096642"/>
            <a:ext cx="50387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047857"/>
                </a:solidFill>
                <a:latin typeface="Hind Siliguri"/>
              </a:rPr>
              <a:t>উদাহরণ:</a:t>
            </a:r>
            <a:r>
              <a:rPr sz="1350" b="0" i="0" u="none">
                <a:solidFill>
                  <a:srgbClr val="047857"/>
                </a:solidFill>
                <a:latin typeface="Hind Siliguri"/>
              </a:rPr>
              <a:t> ইসলামী ব্যাংক বাংলাদেশ লিমিটেড, আল-আরাফাহ ইসলামী ব্যাংক ইত্যাদি।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3052762"/>
            <a:ext cx="266700" cy="2095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19150" y="3424237"/>
            <a:ext cx="85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•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4875" y="3424237"/>
            <a:ext cx="4848225" cy="304800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১. শ্রমিক ব্যাংক: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শ্রমিকদের সঞ্চয়ে উৎসাহিত করতে।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9150" y="3729037"/>
            <a:ext cx="85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4875" y="3729037"/>
            <a:ext cx="4848225" cy="304800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২. মহিলা ব্যাংক: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নারীদের স্বাবলম্বী করতে ও সঞ্চয় বাড়াতে।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9150" y="4033837"/>
            <a:ext cx="85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•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4875" y="4033837"/>
            <a:ext cx="4848225" cy="304800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৩. স্কুল ব্যাংক: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শিক্ষার্থীদের মধ্যে সঞ্চয়ের অভ্যাস গড়ে তুলতে।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9150" y="4338637"/>
            <a:ext cx="85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•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4875" y="4338637"/>
            <a:ext cx="4848225" cy="304800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৪. ভোক্তাদের ব্যাংক: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নিত্যপণ্য ক্রয়ে ঋণ সুবিধা দিতে।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3050976"/>
            <a:ext cx="238125" cy="209550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25" name="Footer Placeholder 2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836515"/>
            <a:ext cx="11239500" cy="18134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52500" y="428625"/>
            <a:ext cx="11239500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1E3A8A"/>
                </a:solidFill>
                <a:latin typeface="Hind Siliguri"/>
              </a:rPr>
              <a:t>একক কাজ</a:t>
            </a:r>
          </a:p>
        </p:txBody>
      </p:sp>
      <p:sp>
        <p:nvSpPr>
          <p:cNvPr id="5" name="Rectangle 4"/>
          <p:cNvSpPr/>
          <p:nvPr/>
        </p:nvSpPr>
        <p:spPr>
          <a:xfrm>
            <a:off x="476250" y="1028700"/>
            <a:ext cx="112395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547687"/>
            <a:ext cx="361950" cy="285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3425" y="3093690"/>
            <a:ext cx="11261407" cy="371475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D4ED8"/>
                </a:solidFill>
                <a:latin typeface="Hind Siliguri"/>
              </a:rPr>
              <a:t>সময়: ৫ মিনিট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3425" y="3579465"/>
            <a:ext cx="1072515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প্রশ্ন: যেকোনো তিনটি কার্যভিত্তিক ব্যাংকের নাম লেখ এবং তাদের প্রধান ১টি করে কাজ উল্লেখ কর।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3425" y="4088010"/>
            <a:ext cx="107251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475569"/>
                </a:solidFill>
                <a:latin typeface="Hind Siliguri"/>
              </a:rPr>
              <a:t>(তোমাদের খাতায় উত্তরটি দ্রুত লেখ)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425" y="3150840"/>
            <a:ext cx="200025" cy="2286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634704"/>
            <a:ext cx="11239500" cy="23601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8200" y="428625"/>
            <a:ext cx="11353800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1E3A8A"/>
                </a:solidFill>
                <a:latin typeface="Hind Siliguri"/>
              </a:rPr>
              <a:t>একক কাজের নমুনা উত্তর</a:t>
            </a:r>
          </a:p>
        </p:txBody>
      </p:sp>
      <p:sp>
        <p:nvSpPr>
          <p:cNvPr id="5" name="Rectangle 4"/>
          <p:cNvSpPr/>
          <p:nvPr/>
        </p:nvSpPr>
        <p:spPr>
          <a:xfrm>
            <a:off x="476250" y="1028700"/>
            <a:ext cx="112395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547687"/>
            <a:ext cx="247650" cy="285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3425" y="2891879"/>
            <a:ext cx="11261407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47857"/>
                </a:solidFill>
                <a:latin typeface="Hind Siliguri"/>
              </a:rPr>
              <a:t>নমুনা উত্তর মিলিয়ে নাও: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38225" y="3377654"/>
            <a:ext cx="1042035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1" i="0" u="none">
                <a:solidFill>
                  <a:srgbClr val="334155"/>
                </a:solidFill>
                <a:latin typeface="Hind Siliguri"/>
              </a:rPr>
              <a:t>১. কেন্দ্রীয় ব্যাংক:</a:t>
            </a:r>
            <a:r>
              <a:rPr sz="1575" b="0" i="0" u="none">
                <a:solidFill>
                  <a:srgbClr val="334155"/>
                </a:solidFill>
                <a:latin typeface="Hind Siliguri"/>
              </a:rPr>
              <a:t> দেশের নোট ও মুদ্রা প্রচলন করে।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8225" y="3830984"/>
            <a:ext cx="1042035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1" i="0" u="none">
                <a:solidFill>
                  <a:srgbClr val="334155"/>
                </a:solidFill>
                <a:latin typeface="Hind Siliguri"/>
              </a:rPr>
              <a:t>২. বাণিজ্যিক ব্যাংক:</a:t>
            </a:r>
            <a:r>
              <a:rPr sz="1575" b="0" i="0" u="none">
                <a:solidFill>
                  <a:srgbClr val="334155"/>
                </a:solidFill>
                <a:latin typeface="Hind Siliguri"/>
              </a:rPr>
              <a:t> জনগণের নিকট থেকে আমানত গ্রহণ করে ও ঋণ দেয়।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38225" y="4284315"/>
            <a:ext cx="1042035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1" i="0" u="none">
                <a:solidFill>
                  <a:srgbClr val="334155"/>
                </a:solidFill>
                <a:latin typeface="Hind Siliguri"/>
              </a:rPr>
              <a:t>৩. কৃষি ব্যাংক:</a:t>
            </a:r>
            <a:r>
              <a:rPr sz="1575" b="0" i="0" u="none">
                <a:solidFill>
                  <a:srgbClr val="334155"/>
                </a:solidFill>
                <a:latin typeface="Hind Siliguri"/>
              </a:rPr>
              <a:t> কৃষকদের সহজ শর্তে কৃষি ঋণ প্রদান করে।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5" y="3396704"/>
            <a:ext cx="152400" cy="1809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5" y="3850034"/>
            <a:ext cx="152400" cy="18097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5" y="4303365"/>
            <a:ext cx="152400" cy="180975"/>
          </a:xfrm>
          <a:prstGeom prst="rect">
            <a:avLst/>
          </a:prstGeom>
        </p:spPr>
      </p:pic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806154"/>
            <a:ext cx="11239500" cy="18743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52500" y="428625"/>
            <a:ext cx="11239500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1E3A8A"/>
                </a:solidFill>
                <a:latin typeface="Hind Siliguri"/>
              </a:rPr>
              <a:t>দলীয় কাজ</a:t>
            </a:r>
          </a:p>
        </p:txBody>
      </p:sp>
      <p:sp>
        <p:nvSpPr>
          <p:cNvPr id="5" name="Rectangle 4"/>
          <p:cNvSpPr/>
          <p:nvPr/>
        </p:nvSpPr>
        <p:spPr>
          <a:xfrm>
            <a:off x="476250" y="1028700"/>
            <a:ext cx="112395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547687"/>
            <a:ext cx="361950" cy="285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3425" y="3063329"/>
            <a:ext cx="11261407" cy="371475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D4ED8"/>
                </a:solidFill>
                <a:latin typeface="Hind Siliguri"/>
              </a:rPr>
              <a:t>সময়: ১০ মিনিট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3425" y="3549104"/>
            <a:ext cx="10725150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প্রশ্ন: "স্কুল ব্যাংক" ও "কৃষি ব্যাংক" কীভাবে দেশের অর্থনৈতিক উন্নয়নে অবদান রাখে?— সংক্ষেপে পোস্টার পেপারে উপস্থাপনের জন্য তৈরি কর।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425" y="3120479"/>
            <a:ext cx="200025" cy="22860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836515"/>
            <a:ext cx="11239500" cy="18134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52500" y="428625"/>
            <a:ext cx="11239500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1E3A8A"/>
                </a:solidFill>
                <a:latin typeface="Hind Siliguri"/>
              </a:rPr>
              <a:t>জোড়ায় কাজ</a:t>
            </a:r>
          </a:p>
        </p:txBody>
      </p:sp>
      <p:sp>
        <p:nvSpPr>
          <p:cNvPr id="5" name="Rectangle 4"/>
          <p:cNvSpPr/>
          <p:nvPr/>
        </p:nvSpPr>
        <p:spPr>
          <a:xfrm>
            <a:off x="476250" y="1028700"/>
            <a:ext cx="112395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547687"/>
            <a:ext cx="361950" cy="285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3425" y="3093690"/>
            <a:ext cx="11261407" cy="371475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D4ED8"/>
                </a:solidFill>
                <a:latin typeface="Hind Siliguri"/>
              </a:rPr>
              <a:t>সময়: ৭ মিনিট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3425" y="3579465"/>
            <a:ext cx="1072515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প্রশ্ন: বাণিজ্য ব্যাংক ও সুদমুক্ত ব্যাংকের প্রধান ২টি পার্থক্য আলোচনা করে লেখ।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3425" y="4088010"/>
            <a:ext cx="107251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475569"/>
                </a:solidFill>
                <a:latin typeface="Hind Siliguri"/>
              </a:rPr>
              <a:t>(পাশাপাশি দুজন জোড় বেঁধে উত্তরটি প্রস্তুত কর)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425" y="3150840"/>
            <a:ext cx="200025" cy="2286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3009900"/>
            <a:ext cx="5476875" cy="16097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3009900"/>
            <a:ext cx="5476875" cy="16097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428625"/>
            <a:ext cx="11353800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1E3A8A"/>
                </a:solidFill>
                <a:latin typeface="Hind Siliguri"/>
              </a:rPr>
              <a:t>দলীয় কাজের নমুনা উত্তর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1028700"/>
            <a:ext cx="112395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547687"/>
            <a:ext cx="247650" cy="2857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33425" y="3267075"/>
            <a:ext cx="5210651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47857"/>
                </a:solidFill>
                <a:latin typeface="Hind Siliguri"/>
              </a:rPr>
              <a:t>স্কুল ব্যাংকের ভূমিকা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6050" y="3267075"/>
            <a:ext cx="5210651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47857"/>
                </a:solidFill>
                <a:latin typeface="Hind Siliguri"/>
              </a:rPr>
              <a:t>কৃষি ব্যাংকের ভূমিকা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200" y="3752850"/>
            <a:ext cx="85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•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23925" y="3752850"/>
            <a:ext cx="4772025" cy="304800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কিশোর বয়স থেকে সঞ্চয়ের মনস্তত্ত্ব তৈরি করে।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8200" y="4057650"/>
            <a:ext cx="85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3925" y="4057650"/>
            <a:ext cx="4772025" cy="304800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ক্ষুদ্র সঞ্চয় একত্রিত হয়ে জাতীয় মূলধন গঠনে সাহায্য করে।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00825" y="3752850"/>
            <a:ext cx="85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•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86550" y="3752850"/>
            <a:ext cx="4772025" cy="304800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কৃষকদের কম সুদে ও সহজ শর্তে ঋণ দিয়ে খাদ্য উৎপাদন বৃদ্ধি করে।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00825" y="4057650"/>
            <a:ext cx="85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•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86550" y="4057650"/>
            <a:ext cx="4772025" cy="304800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আধুনিক কৃষি যন্ত্রপাতি ক্রয়ে সহায়তা করে।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3043237"/>
            <a:ext cx="5524500" cy="5810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250" y="3043237"/>
            <a:ext cx="5524500" cy="5810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3910012"/>
            <a:ext cx="5524500" cy="5810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0" y="3910012"/>
            <a:ext cx="5524500" cy="5810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9625" y="428625"/>
            <a:ext cx="11382375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1E3A8A"/>
                </a:solidFill>
                <a:latin typeface="Hind Siliguri"/>
              </a:rPr>
              <a:t>পাঠ মূল্যায়ন</a:t>
            </a:r>
          </a:p>
        </p:txBody>
      </p:sp>
      <p:sp>
        <p:nvSpPr>
          <p:cNvPr id="8" name="Rectangle 7"/>
          <p:cNvSpPr/>
          <p:nvPr/>
        </p:nvSpPr>
        <p:spPr>
          <a:xfrm>
            <a:off x="476250" y="1028700"/>
            <a:ext cx="112395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547687"/>
            <a:ext cx="219075" cy="2857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650926"/>
            <a:ext cx="11239500" cy="232767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8200" y="428625"/>
            <a:ext cx="11353800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1E3A8A"/>
                </a:solidFill>
                <a:latin typeface="Hind Siliguri"/>
              </a:rPr>
              <a:t>মূল্যায়নের উত্তরমালা</a:t>
            </a:r>
          </a:p>
        </p:txBody>
      </p:sp>
      <p:sp>
        <p:nvSpPr>
          <p:cNvPr id="5" name="Rectangle 4"/>
          <p:cNvSpPr/>
          <p:nvPr/>
        </p:nvSpPr>
        <p:spPr>
          <a:xfrm>
            <a:off x="476250" y="1028700"/>
            <a:ext cx="112395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547687"/>
            <a:ext cx="247650" cy="285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38225" y="2908101"/>
            <a:ext cx="1042035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1" i="0" u="none">
                <a:solidFill>
                  <a:srgbClr val="334155"/>
                </a:solidFill>
                <a:latin typeface="Hind Siliguri"/>
              </a:rPr>
              <a:t>১ নম্বর প্রশ্নের উত্তর:</a:t>
            </a:r>
            <a:r>
              <a:rPr sz="1575" b="0" i="0" u="none">
                <a:solidFill>
                  <a:srgbClr val="334155"/>
                </a:solidFill>
                <a:latin typeface="Hind Siliguri"/>
              </a:rPr>
              <a:t> বাংলাদেশ ব্যাংক।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8225" y="3361432"/>
            <a:ext cx="1042035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1" i="0" u="none">
                <a:solidFill>
                  <a:srgbClr val="334155"/>
                </a:solidFill>
                <a:latin typeface="Hind Siliguri"/>
              </a:rPr>
              <a:t>২ নম্বর প্রশ্নের উত্তর:</a:t>
            </a:r>
            <a:r>
              <a:rPr sz="1575" b="0" i="0" u="none">
                <a:solidFill>
                  <a:srgbClr val="334155"/>
                </a:solidFill>
                <a:latin typeface="Hind Siliguri"/>
              </a:rPr>
              <a:t> সুদমুক্ত বা ইসলামী ব্যাংক।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8225" y="3814762"/>
            <a:ext cx="1042035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1" i="0" u="none">
                <a:solidFill>
                  <a:srgbClr val="334155"/>
                </a:solidFill>
                <a:latin typeface="Hind Siliguri"/>
              </a:rPr>
              <a:t>৩ নম্বর প্রশ্নের উত্তর:</a:t>
            </a:r>
            <a:r>
              <a:rPr sz="1575" b="0" i="0" u="none">
                <a:solidFill>
                  <a:srgbClr val="334155"/>
                </a:solidFill>
                <a:latin typeface="Hind Siliguri"/>
              </a:rPr>
              <a:t> এনজিও (NGO) বা বিশেষায়িত ব্যাংক।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38225" y="4268092"/>
            <a:ext cx="1042035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1" i="0" u="none">
                <a:solidFill>
                  <a:srgbClr val="334155"/>
                </a:solidFill>
                <a:latin typeface="Hind Siliguri"/>
              </a:rPr>
              <a:t>৪ নম্বর প্রশ্নের উত্তর:</a:t>
            </a:r>
            <a:r>
              <a:rPr sz="1575" b="0" i="0" u="none">
                <a:solidFill>
                  <a:srgbClr val="334155"/>
                </a:solidFill>
                <a:latin typeface="Hind Siliguri"/>
              </a:rPr>
              <a:t> স্কুল ব্যাংক।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5" y="2927151"/>
            <a:ext cx="152400" cy="1809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5" y="3380482"/>
            <a:ext cx="152400" cy="18097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5" y="3833812"/>
            <a:ext cx="152400" cy="18097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5" y="4287142"/>
            <a:ext cx="152400" cy="180975"/>
          </a:xfrm>
          <a:prstGeom prst="rect">
            <a:avLst/>
          </a:prstGeom>
        </p:spPr>
      </p:pic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806154"/>
            <a:ext cx="11239500" cy="18743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9625" y="428625"/>
            <a:ext cx="11382375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1E3A8A"/>
                </a:solidFill>
                <a:latin typeface="Hind Siliguri"/>
              </a:rPr>
              <a:t>পাঠের সারসংক্ষেপ</a:t>
            </a:r>
          </a:p>
        </p:txBody>
      </p:sp>
      <p:sp>
        <p:nvSpPr>
          <p:cNvPr id="5" name="Rectangle 4"/>
          <p:cNvSpPr/>
          <p:nvPr/>
        </p:nvSpPr>
        <p:spPr>
          <a:xfrm>
            <a:off x="476250" y="1028700"/>
            <a:ext cx="112395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547687"/>
            <a:ext cx="219075" cy="285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38225" y="3063329"/>
            <a:ext cx="1042035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ব্যাংকসমূহকে কার্যভিত্তিক, মালিকানাভিত্তিক, অঞ্চলভিত্তিক ও বিশেষ গ্রাহকভিত্তিক শ্রেণীতে ভাগ করা হয়।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8225" y="3516659"/>
            <a:ext cx="1042035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কেন্দ্রীয় ব্যাংক নীতি নির্ধারণ করে এবং বাণিজ্যিক ব্যাংক মুনাফা উদ্দেশ্যে পরিচালিত হয়।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8225" y="3969990"/>
            <a:ext cx="1042035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বিশেষায়িত ব্যাংকগুলো (কৃষি, শিল্প, স্কুল) দেশের নির্দিষ্ট খাতের দ্রুত উন্নয়নে ভূমিকা রাখে।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5" y="3082379"/>
            <a:ext cx="152400" cy="1809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5" y="3535709"/>
            <a:ext cx="152400" cy="1809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5" y="3989040"/>
            <a:ext cx="152400" cy="18097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331839"/>
            <a:ext cx="5476875" cy="282297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005012"/>
            <a:ext cx="5476875" cy="3619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6300" y="428625"/>
            <a:ext cx="11315700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1E3A8A"/>
                </a:solidFill>
                <a:latin typeface="Hind Siliguri"/>
              </a:rPr>
              <a:t>ছবিগুলো লক্ষ্য করো ও পাঠ অনুধাবন করো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1028700"/>
            <a:ext cx="112395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547687"/>
            <a:ext cx="285750" cy="2857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33425" y="2589014"/>
            <a:ext cx="5210651" cy="276999"/>
          </a:xfrm>
          <a:prstGeom prst="rect">
            <a:avLst/>
          </a:prstGeom>
          <a:noFill/>
        </p:spPr>
        <p:txBody>
          <a:bodyPr wrap="square" lIns="257175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D4ED8"/>
                </a:solidFill>
                <a:latin typeface="Hind Siliguri"/>
              </a:rPr>
              <a:t>ছবি </a:t>
            </a:r>
            <a:r>
              <a:rPr sz="1800" b="1" i="0" u="none" smtClean="0">
                <a:solidFill>
                  <a:srgbClr val="1D4ED8"/>
                </a:solidFill>
                <a:latin typeface="Hind Siliguri"/>
              </a:rPr>
              <a:t> </a:t>
            </a:r>
            <a:r>
              <a:rPr sz="1800" b="1" i="0" u="none">
                <a:solidFill>
                  <a:srgbClr val="1D4ED8"/>
                </a:solidFill>
                <a:latin typeface="Hind Siliguri"/>
              </a:rPr>
              <a:t>পর্যবেক্ষণ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3425" y="3074789"/>
            <a:ext cx="496252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নিচের ব্যাংকিং কার্যক্রম ও ব্যাংকের ভবনগুলোর দিকে তাকাও।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7925" y="2024062"/>
            <a:ext cx="5438775" cy="35814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38225" y="3537644"/>
            <a:ext cx="465772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সব ব্যাংকের কাজ কি একই রকম?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8225" y="3990975"/>
            <a:ext cx="465772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মালিকানা ও উদ্দেশ্য কি সব ব্যাংকের ক্ষেত্রে এক?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8225" y="4444305"/>
            <a:ext cx="465772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এসব বৈচিত্র্যের জন্যই ব্যাংককে বিভিন্ন ভাগে ভাগ করা হয়।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3425" y="3556694"/>
            <a:ext cx="152400" cy="18097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3425" y="4010025"/>
            <a:ext cx="152400" cy="180975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3425" y="4463355"/>
            <a:ext cx="152400" cy="180975"/>
          </a:xfrm>
          <a:prstGeom prst="rect">
            <a:avLst/>
          </a:prstGeom>
        </p:spPr>
      </p:pic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178397"/>
            <a:ext cx="11239500" cy="857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8125" y="3273772"/>
            <a:ext cx="1171575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750" b="1" i="0" u="none">
                <a:solidFill>
                  <a:srgbClr val="1E3A8A"/>
                </a:solidFill>
                <a:latin typeface="Hind Siliguri"/>
              </a:rPr>
              <a:t>তোমাদের কোনো প্রশ্ন আছে কি?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6250" y="4188172"/>
            <a:ext cx="11239500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sz="1950" b="0" i="0" u="none">
                <a:solidFill>
                  <a:srgbClr val="475569"/>
                </a:solidFill>
                <a:latin typeface="Hind Siliguri"/>
              </a:rPr>
              <a:t>আজকের পাঠের ব্যাংকের শ্রেণিবিন্যাস সংক্রান্ত যেকোনো প্রশ্ন থাকলে নির্দ্বিধায় জিজ্ঞেস কর।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466975"/>
            <a:ext cx="11239500" cy="2552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52500" y="428625"/>
            <a:ext cx="11239500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1E3A8A"/>
                </a:solidFill>
                <a:latin typeface="Hind Siliguri"/>
              </a:rPr>
              <a:t>বাড়ির কাজ</a:t>
            </a:r>
          </a:p>
        </p:txBody>
      </p:sp>
      <p:sp>
        <p:nvSpPr>
          <p:cNvPr id="5" name="Rectangle 4"/>
          <p:cNvSpPr/>
          <p:nvPr/>
        </p:nvSpPr>
        <p:spPr>
          <a:xfrm>
            <a:off x="476250" y="1028700"/>
            <a:ext cx="112395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547687"/>
            <a:ext cx="361950" cy="285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3425" y="2724150"/>
            <a:ext cx="11261407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E3A8A"/>
                </a:solidFill>
                <a:latin typeface="Hind Siliguri"/>
              </a:rPr>
              <a:t>নিচের প্রশ্নগুলোর উত্তর খাতায় সুন্দর করে লিখে আনবে: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85825" y="3238500"/>
            <a:ext cx="85725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 smtClean="0">
                <a:solidFill>
                  <a:srgbClr val="334155"/>
                </a:solidFill>
                <a:latin typeface="Hind Siliguri"/>
              </a:rPr>
              <a:t>.</a:t>
            </a:r>
            <a:endParaRPr sz="1500" b="0" i="0" u="none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1550" y="3238500"/>
            <a:ext cx="10487025" cy="300082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i="0" u="none">
                <a:solidFill>
                  <a:srgbClr val="334155"/>
                </a:solidFill>
                <a:latin typeface="Hind Siliguri"/>
              </a:rPr>
              <a:t>১. ব্যাংকের শ্রেণিবিন্যাসের প্রয়োজনীয়তা ব্যাখ্যা কর।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71550" y="3543300"/>
            <a:ext cx="10487025" cy="300082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i="0" u="none">
                <a:solidFill>
                  <a:srgbClr val="334155"/>
                </a:solidFill>
                <a:latin typeface="Hind Siliguri"/>
              </a:rPr>
              <a:t>২. কার্যভিত্তিক শ্রেণীকরণ অনুযায়ী ৪টি ব্যাংকের কার্যাবলি সংক্ষেপে লেখ।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7250" y="3848100"/>
            <a:ext cx="11430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 smtClean="0">
                <a:solidFill>
                  <a:srgbClr val="334155"/>
                </a:solidFill>
                <a:latin typeface="Hind Siliguri"/>
              </a:rPr>
              <a:t>.</a:t>
            </a:r>
            <a:endParaRPr sz="1500" b="0" i="0" u="none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71550" y="3848100"/>
            <a:ext cx="10487025" cy="300082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i="0" u="none">
                <a:solidFill>
                  <a:srgbClr val="334155"/>
                </a:solidFill>
                <a:latin typeface="Hind Siliguri"/>
              </a:rPr>
              <a:t>৩. কেন্দ্রীয় ব্যাংক ও বাণিজ্যিক ব্যাংকের মধ্যে প্রধান ৩টি পার্থক্য লেখ।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71550" y="4152900"/>
            <a:ext cx="10487025" cy="300082"/>
          </a:xfrm>
          <a:prstGeom prst="rect">
            <a:avLst/>
          </a:prstGeom>
          <a:noFill/>
        </p:spPr>
        <p:txBody>
          <a:bodyPr wrap="square" lIns="13335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i="0" u="none">
                <a:solidFill>
                  <a:srgbClr val="334155"/>
                </a:solidFill>
                <a:latin typeface="Hind Siliguri"/>
              </a:rPr>
              <a:t>৪. "স্কুল ব্যাংকিং শিক্ষার্থীদের ভবিষ্যৎ গঠনে সহায়ক"— উক্তিটি বিশ্লেষণ কর।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71550" y="4457700"/>
            <a:ext cx="10487025" cy="300082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b="0" i="0" u="none">
                <a:solidFill>
                  <a:srgbClr val="334155"/>
                </a:solidFill>
                <a:latin typeface="Hind Siliguri"/>
              </a:rPr>
              <a:t>৫. সুদমুক্ত ব্যাংক কীভাবে অর্থনীতির উন্নয়ন ঘটায় তা সংক্ষেপে লেখ।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8125" y="2781300"/>
            <a:ext cx="11715750" cy="1009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875" b="1" i="0" u="none">
                <a:solidFill>
                  <a:srgbClr val="FFFFFF"/>
                </a:solidFill>
                <a:latin typeface="Hind Siliguri"/>
              </a:rPr>
              <a:t>ধন্যবাদ!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6250" y="4124325"/>
            <a:ext cx="1123950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100" b="0" i="0" u="none">
                <a:solidFill>
                  <a:srgbClr val="F1F5F9"/>
                </a:solidFill>
                <a:latin typeface="Hind Siliguri"/>
              </a:rPr>
              <a:t>মনোযোগ দিয়ে ক্লাসটি করার জন্য তোমাদের সবাইকে অনেক ধন্যবাদ।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6250" y="4741515"/>
            <a:ext cx="112395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0" i="0" u="none">
                <a:solidFill>
                  <a:srgbClr val="FBBF24"/>
                </a:solidFill>
                <a:latin typeface="Hind Siliguri"/>
              </a:rPr>
              <a:t>পরবর্তী ক্লাসে আবার দেখা হবে। সবাই ভালো থেকো ও সুস্থ থেকো।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726084"/>
            <a:ext cx="5476875" cy="217735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581275"/>
            <a:ext cx="5476875" cy="24669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428625"/>
            <a:ext cx="11277600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1E3A8A"/>
                </a:solidFill>
                <a:latin typeface="Hind Siliguri"/>
              </a:rPr>
              <a:t>শিক্ষক ও পাঠ পরিচিতি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1028700"/>
            <a:ext cx="112395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547687"/>
            <a:ext cx="323850" cy="2857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23950" y="2926109"/>
            <a:ext cx="4860607" cy="4000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শিক্ষক পরিচিতি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4375" y="3469034"/>
            <a:ext cx="503872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1" i="0" u="none">
                <a:solidFill>
                  <a:srgbClr val="334155"/>
                </a:solidFill>
                <a:latin typeface="Hind Siliguri"/>
              </a:rPr>
              <a:t>নাম:</a:t>
            </a:r>
            <a:r>
              <a:rPr sz="1575" b="0" i="0" u="none">
                <a:solidFill>
                  <a:srgbClr val="334155"/>
                </a:solidFill>
                <a:latin typeface="Hind Siliguri"/>
              </a:rPr>
              <a:t> মোঃ মিজানুর রহমান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4375" y="3789015"/>
            <a:ext cx="5038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পদবী: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সহকারী শিক্ষক (ব্যবসায় শিক্ষা)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4375" y="4093815"/>
            <a:ext cx="5038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যোগ্যতা: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বি.এড, এম.এড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4375" y="4398615"/>
            <a:ext cx="5038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প্রতিষ্ঠানের নাম: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আর.আর.টেক্সটাইল মিলস্ উচ্চ বিদ্যালয়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91325" y="2781300"/>
            <a:ext cx="4960620" cy="4000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65F46"/>
                </a:solidFill>
                <a:latin typeface="Hind Siliguri"/>
              </a:rPr>
              <a:t>পাঠ পরিচিতি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77000" y="3324225"/>
            <a:ext cx="5038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বিষয়: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ফিন্যান্স ও ব্যাংকিং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7000" y="3629025"/>
            <a:ext cx="5038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শ্রেণি: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১০ম শ্রেণি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77000" y="3933825"/>
            <a:ext cx="5038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অধ্যায়: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৯ম অধ্যায় (ব্যাংকিং ব্যবসায় ও তার ধরন)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77000" y="4238625"/>
            <a:ext cx="5038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পাঠের বিষয়: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ব্যাংকের শ্রেণিবিন্যাস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77000" y="4543425"/>
            <a:ext cx="5038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সময়: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৫০ মিনিট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3002309"/>
            <a:ext cx="314325" cy="24765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2857500"/>
            <a:ext cx="219075" cy="247650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1430" y="2023169"/>
            <a:ext cx="6212058" cy="27164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45743" y="2432744"/>
            <a:ext cx="4100512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100" b="1" i="0" u="none">
                <a:solidFill>
                  <a:srgbClr val="059669"/>
                </a:solidFill>
                <a:latin typeface="Hind Siliguri"/>
              </a:rPr>
              <a:t>আজকের পাঠ শিরোনাম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45742" y="3004244"/>
            <a:ext cx="4412457" cy="6001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900" b="1" i="0" u="none">
                <a:solidFill>
                  <a:srgbClr val="1E3A8A"/>
                </a:solidFill>
                <a:latin typeface="Hind Siliguri"/>
              </a:rPr>
              <a:t>ব্যাংকের শ্রেণিবিন্যাস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43375" y="4162424"/>
            <a:ext cx="39052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0" i="0" u="none">
                <a:solidFill>
                  <a:srgbClr val="475569"/>
                </a:solidFill>
                <a:latin typeface="Hind Siliguri"/>
              </a:rPr>
              <a:t>(অধ্যায় ৯: ব্যাংকিং ব্যবসায় ও তার ধরন)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284214"/>
            <a:ext cx="11239500" cy="29182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76300" y="428625"/>
            <a:ext cx="11315700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1E3A8A"/>
                </a:solidFill>
                <a:latin typeface="Hind Siliguri"/>
              </a:rPr>
              <a:t>শিখনফল</a:t>
            </a:r>
          </a:p>
        </p:txBody>
      </p:sp>
      <p:sp>
        <p:nvSpPr>
          <p:cNvPr id="5" name="Rectangle 4"/>
          <p:cNvSpPr/>
          <p:nvPr/>
        </p:nvSpPr>
        <p:spPr>
          <a:xfrm>
            <a:off x="476250" y="1028700"/>
            <a:ext cx="112395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547687"/>
            <a:ext cx="285750" cy="285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3425" y="2541389"/>
            <a:ext cx="11261407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এই পাঠ শেষে তোমরা —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38225" y="3131939"/>
            <a:ext cx="1042035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ব্যাংকের শ্রেণিবিন্যাসের ধারণা ও উদ্দেশ্য ব্যাখ্যা করতে পারবে।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8225" y="3585269"/>
            <a:ext cx="1042035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কার্যভিত্তিক শ্রেণীকরণ অনুযায়ী বিভিন্ন ব্যাংকের ভূমিকা চিহ্নিত করতে পারবে।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38225" y="4038600"/>
            <a:ext cx="1042035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মালিকানা ও অঞ্চলভিত্তিক ব্যাংকের গঠন ব্যাখ্যা করতে পারবে।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38225" y="4491930"/>
            <a:ext cx="1042035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0" i="0" u="none">
                <a:solidFill>
                  <a:srgbClr val="334155"/>
                </a:solidFill>
                <a:latin typeface="Hind Siliguri"/>
              </a:rPr>
              <a:t>বিশেষ গ্রাহকভিত্তিক ও সুদমুক্ত ব্যাংকের প্রয়োজনীয়তা বিশ্লেষণ করতে পারবে।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5" y="3150989"/>
            <a:ext cx="152400" cy="18097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5" y="3604319"/>
            <a:ext cx="152400" cy="18097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5" y="4057650"/>
            <a:ext cx="152400" cy="18097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5" y="4510980"/>
            <a:ext cx="152400" cy="180975"/>
          </a:xfrm>
          <a:prstGeom prst="rect">
            <a:avLst/>
          </a:prstGeom>
        </p:spPr>
      </p:pic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378571"/>
            <a:ext cx="5524500" cy="117336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250" y="2378571"/>
            <a:ext cx="5524500" cy="117336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3742432"/>
            <a:ext cx="5524500" cy="1508521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0" y="3742432"/>
            <a:ext cx="5524500" cy="15085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76300" y="428625"/>
            <a:ext cx="11315700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1E3A8A"/>
                </a:solidFill>
                <a:latin typeface="Hind Siliguri"/>
              </a:rPr>
              <a:t>পূর্বজ্ঞান যাচাই</a:t>
            </a:r>
          </a:p>
        </p:txBody>
      </p:sp>
      <p:sp>
        <p:nvSpPr>
          <p:cNvPr id="8" name="Rectangle 7"/>
          <p:cNvSpPr/>
          <p:nvPr/>
        </p:nvSpPr>
        <p:spPr>
          <a:xfrm>
            <a:off x="476250" y="1028700"/>
            <a:ext cx="112395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547687"/>
            <a:ext cx="285750" cy="2857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19175" y="2578596"/>
            <a:ext cx="502062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প্রশ্ন ১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4375" y="3016746"/>
            <a:ext cx="50863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বাংলাদেশের কেন্দ্রীয় ব্যাংকের নাম কী?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34175" y="2578596"/>
            <a:ext cx="502062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প্রশ্ন 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29375" y="3016746"/>
            <a:ext cx="50863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সাধারণ মানুষ সবচেয়ে বেশি কোন ব্যাংকে লেনদেন করে?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19175" y="3942457"/>
            <a:ext cx="502062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প্রশ্ন 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4375" y="4380607"/>
            <a:ext cx="50863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কৃষকদের ঋণ সহায়তার জন্য কোন ব্যাংক কাজ করে?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34175" y="3942457"/>
            <a:ext cx="502062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প্রশ্ন ৪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29375" y="4380607"/>
            <a:ext cx="508635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একটি স্কুলের শিক্ষার্থীরা জমা করার জন্য কোন ব্যাংক পছন্দ করবে?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2645271"/>
            <a:ext cx="209550" cy="20955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75" y="2645271"/>
            <a:ext cx="209550" cy="20955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4009132"/>
            <a:ext cx="209550" cy="209550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75" y="4009132"/>
            <a:ext cx="209550" cy="209550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25" name="Footer Placeholder 2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428625"/>
            <a:ext cx="11277600" cy="39241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1E3A8A"/>
                </a:solidFill>
                <a:latin typeface="Hind Siliguri"/>
              </a:rPr>
              <a:t>ব্যাংকের </a:t>
            </a:r>
            <a:r>
              <a:rPr sz="2550" b="1" i="0" u="none" smtClean="0">
                <a:solidFill>
                  <a:srgbClr val="1E3A8A"/>
                </a:solidFill>
                <a:latin typeface="Hind Siliguri"/>
              </a:rPr>
              <a:t>শ্রেণিবিন্যাস </a:t>
            </a:r>
            <a:r>
              <a:rPr sz="2550" b="1" i="0" u="none">
                <a:solidFill>
                  <a:srgbClr val="1E3A8A"/>
                </a:solidFill>
                <a:latin typeface="Hind Siliguri"/>
              </a:rPr>
              <a:t>(পাঠ্যবই)</a:t>
            </a:r>
          </a:p>
        </p:txBody>
      </p:sp>
      <p:sp>
        <p:nvSpPr>
          <p:cNvPr id="5" name="Rectangle 4"/>
          <p:cNvSpPr/>
          <p:nvPr/>
        </p:nvSpPr>
        <p:spPr>
          <a:xfrm>
            <a:off x="476250" y="1028700"/>
            <a:ext cx="112395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547687"/>
            <a:ext cx="323850" cy="285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95498" y="1969417"/>
            <a:ext cx="8816119" cy="3206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2400" b="0" i="0" u="none">
                <a:solidFill>
                  <a:srgbClr val="1E3A8A"/>
                </a:solidFill>
                <a:latin typeface="Hind Siliguri SemiBold"/>
              </a:rPr>
              <a:t>কার্যাবলি, মালিকানা, অঞ্চল ও গ্রাহক ইত্যাদির ভিত্তিতে ব্যাংকের শ্রেণিবিন্যাস: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4608" y="2952278"/>
            <a:ext cx="7084475" cy="3206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2400" b="1" i="0" u="none">
                <a:solidFill>
                  <a:srgbClr val="334155"/>
                </a:solidFill>
                <a:latin typeface="Hind Siliguri"/>
              </a:rPr>
              <a:t>ক. কার্যভিত্তিক:</a:t>
            </a:r>
            <a:r>
              <a:rPr sz="2400" b="0" i="0" u="none">
                <a:solidFill>
                  <a:srgbClr val="334155"/>
                </a:solidFill>
                <a:latin typeface="Hind Siliguri"/>
              </a:rPr>
              <a:t> কেন্দ্রীয়, বাণিজ্যিক, কৃষি, শিল্প ইত্যাদি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4608" y="3545234"/>
            <a:ext cx="8744463" cy="3206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2400" b="1" i="0" u="none">
                <a:solidFill>
                  <a:srgbClr val="334155"/>
                </a:solidFill>
                <a:latin typeface="Hind Siliguri"/>
              </a:rPr>
              <a:t>খ. মালিকানাভিত্তিক:</a:t>
            </a:r>
            <a:r>
              <a:rPr sz="2400" b="0" i="0" u="none">
                <a:solidFill>
                  <a:srgbClr val="334155"/>
                </a:solidFill>
                <a:latin typeface="Hind Siliguri"/>
              </a:rPr>
              <a:t> রাষ্ট্রীয়, যৌথ মালিকানা, সমবায় ইত্যাদি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4608" y="4116661"/>
            <a:ext cx="7084475" cy="3206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2400" b="1" i="0" u="none">
                <a:solidFill>
                  <a:srgbClr val="334155"/>
                </a:solidFill>
                <a:latin typeface="Hind Siliguri"/>
              </a:rPr>
              <a:t>গ. অঞ্চলভিত্তিক:</a:t>
            </a:r>
            <a:r>
              <a:rPr sz="2400" b="0" i="0" u="none">
                <a:solidFill>
                  <a:srgbClr val="334155"/>
                </a:solidFill>
                <a:latin typeface="Hind Siliguri"/>
              </a:rPr>
              <a:t> আঞ্চলিক, জাতীয়, আন্তর্জাতিক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4608" y="4612195"/>
            <a:ext cx="7084475" cy="3206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2400" b="1" i="0" u="none">
                <a:solidFill>
                  <a:srgbClr val="334155"/>
                </a:solidFill>
                <a:latin typeface="Hind Siliguri"/>
              </a:rPr>
              <a:t>ঘ. বিশেষ গ্রাহকভিত্তিক:</a:t>
            </a:r>
            <a:r>
              <a:rPr sz="2400" b="0" i="0" u="none">
                <a:solidFill>
                  <a:srgbClr val="334155"/>
                </a:solidFill>
                <a:latin typeface="Hind Siliguri"/>
              </a:rPr>
              <a:t> শ্রমিক, মহিলা, স্কুল ব্যাংক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84608" y="5114337"/>
            <a:ext cx="7084475" cy="3206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2400" b="1" i="0" u="none">
                <a:solidFill>
                  <a:srgbClr val="334155"/>
                </a:solidFill>
                <a:latin typeface="Hind Siliguri"/>
              </a:rPr>
              <a:t>ঙ. সুদমুক্ত ব্যাংক:</a:t>
            </a:r>
            <a:r>
              <a:rPr sz="2400" b="0" i="0" u="none">
                <a:solidFill>
                  <a:srgbClr val="334155"/>
                </a:solidFill>
                <a:latin typeface="Hind Siliguri"/>
              </a:rPr>
              <a:t> ইসলামী শরীয়াহ ভিত্তিক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1148" y="3091904"/>
            <a:ext cx="152400" cy="18097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7008" y="3545234"/>
            <a:ext cx="152400" cy="18097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1148" y="4179540"/>
            <a:ext cx="152400" cy="180975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1076" y="4632870"/>
            <a:ext cx="152400" cy="180975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1076" y="5225827"/>
            <a:ext cx="152400" cy="180975"/>
          </a:xfrm>
          <a:prstGeom prst="rect">
            <a:avLst/>
          </a:prstGeom>
        </p:spPr>
      </p:pic>
      <p:sp>
        <p:nvSpPr>
          <p:cNvPr id="2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351782"/>
            <a:ext cx="3619500" cy="136773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0" y="2351782"/>
            <a:ext cx="3619500" cy="136773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0" y="2351782"/>
            <a:ext cx="3619500" cy="136773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910012"/>
            <a:ext cx="3619500" cy="136773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0" y="3910012"/>
            <a:ext cx="3619500" cy="136773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6250" y="3910012"/>
            <a:ext cx="3619500" cy="13677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76300" y="428625"/>
            <a:ext cx="11315700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1E3A8A"/>
                </a:solidFill>
                <a:latin typeface="Hind Siliguri"/>
              </a:rPr>
              <a:t>খ. মালিকানাভিত্তিক শ্রেণীকরণ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6250" y="1028700"/>
            <a:ext cx="112395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547687"/>
            <a:ext cx="285750" cy="2857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14375" y="2551807"/>
            <a:ext cx="334041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১. রাষ্ট্রীয় ব্যাংক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4375" y="2970907"/>
            <a:ext cx="318135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সম্পূর্ণ সরকারি মালিকানায় গঠিত ও পরিচালিত হয়।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24375" y="2551807"/>
            <a:ext cx="334041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২. যৌথ মালিকানা ব্যাংক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4375" y="2970907"/>
            <a:ext cx="3181350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বেসরকারি উদ্যোক্তা ও জনগণের শেয়ারের সমন্বয়ে গঠিত।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4375" y="2551807"/>
            <a:ext cx="334041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৩. সমবায় ব্যাংক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34375" y="2970907"/>
            <a:ext cx="3181350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সমবায় সমিতির নীতি মেনে সদস্যদের কল্যাণে গঠিত।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4375" y="4110037"/>
            <a:ext cx="334041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৪. এনজিও ব্যাংক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4375" y="4529137"/>
            <a:ext cx="3181350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ক্ষুদ্রঋণ ও সামাজিক উন্নয়নে কাজ করে (যেমন: গ্রামীণ ব্যাংক)।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24375" y="4110037"/>
            <a:ext cx="334041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৫. বিদেশি ব্যাংক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24375" y="4529137"/>
            <a:ext cx="3181350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বিদেশের মূল ব্যাংক শাখা হিসেবে দেশে ব্যাংকিং পরিচালনা করে।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39175" y="4110037"/>
            <a:ext cx="302037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মূল উদ্দেশ্য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34375" y="4529137"/>
            <a:ext cx="3181350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মালিকানার ভিন্নতা অনুযায়ী ঝুঁকি ও আয়ের বন্টন আলাদা হয়।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34375" y="4176712"/>
            <a:ext cx="209550" cy="209550"/>
          </a:xfrm>
          <a:prstGeom prst="rect">
            <a:avLst/>
          </a:prstGeom>
        </p:spPr>
      </p:pic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28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68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351782"/>
            <a:ext cx="3619500" cy="136773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0" y="2351782"/>
            <a:ext cx="3619500" cy="136773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0" y="2351782"/>
            <a:ext cx="3619500" cy="136773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910012"/>
            <a:ext cx="3619500" cy="136773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0" y="3910012"/>
            <a:ext cx="3619500" cy="136773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0" y="3910012"/>
            <a:ext cx="3619500" cy="13677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52500" y="428625"/>
            <a:ext cx="11239500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1E3A8A"/>
                </a:solidFill>
                <a:latin typeface="Hind Siliguri"/>
              </a:rPr>
              <a:t>ক. কার্যভিত্তিক শ্রেণীকরণ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6250" y="1028700"/>
            <a:ext cx="11239500" cy="285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547687"/>
            <a:ext cx="361950" cy="2857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81525" y="6567487"/>
            <a:ext cx="323373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defRPr/>
            </a:pPr>
            <a:r>
              <a:rPr sz="1125" b="0" i="0" u="none">
                <a:solidFill>
                  <a:srgbClr val="FFFFFF"/>
                </a:solidFill>
                <a:latin typeface="Hind Siliguri SemiBold"/>
              </a:rPr>
              <a:t>Mizanur Rahman ( R.R.Textile Mills High School)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6737" y="6615112"/>
            <a:ext cx="128587" cy="1428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14375" y="2551807"/>
            <a:ext cx="334041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১. কেন্দ্রীয় ব্যাংক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4375" y="2970907"/>
            <a:ext cx="3181350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দেশের সকল ব্যাংকের অভিভাবক ও মুদ্রা ব্যবস্থার নিয়ন্ত্রক (যেমন: বাংলাদেশ ব্যাংক)।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24375" y="2551807"/>
            <a:ext cx="334041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২. বাণিজ্যিক ব্যাংক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4375" y="2970907"/>
            <a:ext cx="3181350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মুনাফা অর্জনের উদ্দেশ্যে আমানত গ্রহণ ও ঋণ প্রদান করে (যেমন: সোনালী, ডাচ-বাংলা)।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4375" y="2551807"/>
            <a:ext cx="334041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৩. কৃষি ব্যাংক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34375" y="2970907"/>
            <a:ext cx="3181350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কৃষি খাতের উন্নয়নে সহজে কৃষি ঋণ ও সহজ শর্তে সহায়তা দেয়।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4375" y="4110037"/>
            <a:ext cx="334041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৪. শিল্প ব্যাংক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4375" y="4529137"/>
            <a:ext cx="3181350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শিল্প প্রতিষ্ঠানের প্রতিষ্ঠা ও প্রসারে দীর্ঘমেয়াদি অর্থসংস্থান করে।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24375" y="4110037"/>
            <a:ext cx="334041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৫. বিনিময় ব্যাংক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24375" y="4529137"/>
            <a:ext cx="3181350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বৈদেশিক বাণিজ্য সহজ করতে বৈদেশিক মুদ্রা বিনিময় করে।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34375" y="4110037"/>
            <a:ext cx="3340417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50" b="1" i="0" u="none">
                <a:solidFill>
                  <a:srgbClr val="1E3A8A"/>
                </a:solidFill>
                <a:latin typeface="Hind Siliguri"/>
              </a:rPr>
              <a:t>৬. অন্যান্য ব্যাংক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34375" y="4529137"/>
            <a:ext cx="3181350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বিশেষ উদ্দেশ্যে গঠিত যেমন: সঞ্চয়ী ব্যাংক, বন্ধকী ব্যাংক ইত্যাদি।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1345</Words>
  <Application>Microsoft Macintosh PowerPoint</Application>
  <PresentationFormat>Custom</PresentationFormat>
  <Paragraphs>185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21</cp:revision>
  <dcterms:created xsi:type="dcterms:W3CDTF">2013-01-27T09:14:16Z</dcterms:created>
  <dcterms:modified xsi:type="dcterms:W3CDTF">2026-08-04T16:50:57Z</dcterms:modified>
</cp:coreProperties>
</file>