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3" r:id="rId2"/>
    <p:sldId id="281" r:id="rId3"/>
    <p:sldId id="276" r:id="rId4"/>
    <p:sldId id="267" r:id="rId5"/>
    <p:sldId id="268" r:id="rId6"/>
    <p:sldId id="274" r:id="rId7"/>
    <p:sldId id="278" r:id="rId8"/>
    <p:sldId id="282" r:id="rId9"/>
    <p:sldId id="279" r:id="rId10"/>
    <p:sldId id="280" r:id="rId11"/>
    <p:sldId id="269" r:id="rId12"/>
    <p:sldId id="283" r:id="rId13"/>
    <p:sldId id="284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1" d="100"/>
          <a:sy n="71" d="100"/>
        </p:scale>
        <p:origin x="-70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1EFFF-4576-43A2-B978-55177DF4A50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017C8-92F7-491A-9265-CE866598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05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7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05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1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8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8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5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2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55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9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03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0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086AE-DE13-42C5-9988-E39F0F55128E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3CB7C-A68C-4897-A220-3B2A19198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2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Horizontal Scroll 10"/>
          <p:cNvSpPr/>
          <p:nvPr/>
        </p:nvSpPr>
        <p:spPr>
          <a:xfrm>
            <a:off x="2982405" y="4342075"/>
            <a:ext cx="7495505" cy="2339306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 smtClean="0">
                <a:solidFill>
                  <a:schemeClr val="accent6"/>
                </a:solidFill>
              </a:rPr>
              <a:t>রসায়ন</a:t>
            </a:r>
            <a:r>
              <a:rPr lang="en-US" sz="4800" b="1" dirty="0" smtClean="0">
                <a:solidFill>
                  <a:schemeClr val="accent6"/>
                </a:solidFill>
              </a:rPr>
              <a:t> </a:t>
            </a:r>
            <a:r>
              <a:rPr lang="en-US" sz="4800" b="1" dirty="0" err="1" smtClean="0">
                <a:solidFill>
                  <a:schemeClr val="accent6"/>
                </a:solidFill>
              </a:rPr>
              <a:t>ক্লাসে</a:t>
            </a:r>
            <a:r>
              <a:rPr lang="en-US" sz="4800" b="1" dirty="0" smtClean="0">
                <a:solidFill>
                  <a:schemeClr val="accent6"/>
                </a:solidFill>
              </a:rPr>
              <a:t> </a:t>
            </a:r>
            <a:r>
              <a:rPr lang="bn-IN" sz="4800" b="1" dirty="0" smtClean="0">
                <a:solidFill>
                  <a:schemeClr val="accent6"/>
                </a:solidFill>
              </a:rPr>
              <a:t>স্বাগতম</a:t>
            </a:r>
            <a:endParaRPr lang="en-US" sz="48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repeatCount="indefinite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450609"/>
            <a:ext cx="9439835" cy="20504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1487463"/>
            <a:ext cx="9439835" cy="22857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ফেনলের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মধ্যে</a:t>
            </a:r>
            <a:r>
              <a:rPr lang="en-US" sz="2800" dirty="0" smtClean="0"/>
              <a:t> </a:t>
            </a:r>
            <a:r>
              <a:rPr lang="en-US" sz="2800" dirty="0" err="1" smtClean="0"/>
              <a:t>লাল</a:t>
            </a:r>
            <a:r>
              <a:rPr lang="en-US" sz="2800" dirty="0" smtClean="0"/>
              <a:t> </a:t>
            </a:r>
            <a:r>
              <a:rPr lang="en-US" sz="2800" dirty="0" err="1" smtClean="0"/>
              <a:t>বর্নের</a:t>
            </a:r>
            <a:r>
              <a:rPr lang="en-US" sz="2800" dirty="0" smtClean="0"/>
              <a:t>  Br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  </a:t>
            </a:r>
            <a:r>
              <a:rPr lang="en-US" sz="2800" dirty="0" err="1" smtClean="0"/>
              <a:t>যোগ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করলে</a:t>
            </a:r>
            <a:r>
              <a:rPr lang="en-US" sz="2800" dirty="0" smtClean="0"/>
              <a:t>  2,4,6  </a:t>
            </a:r>
            <a:r>
              <a:rPr lang="en-US" sz="2800" dirty="0" err="1" smtClean="0"/>
              <a:t>ট্রাইব্রোমো</a:t>
            </a:r>
            <a:r>
              <a:rPr lang="en-US" sz="2800" dirty="0" smtClean="0"/>
              <a:t> </a:t>
            </a:r>
            <a:r>
              <a:rPr lang="en-US" sz="2800" dirty="0" err="1" smtClean="0"/>
              <a:t>ফেনলের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হলদে</a:t>
            </a:r>
            <a:r>
              <a:rPr lang="en-US" sz="2800" dirty="0" smtClean="0"/>
              <a:t> </a:t>
            </a:r>
            <a:r>
              <a:rPr lang="en-US" sz="2800" dirty="0" err="1" smtClean="0"/>
              <a:t>সাদা</a:t>
            </a:r>
            <a:r>
              <a:rPr lang="en-US" sz="2800" dirty="0" smtClean="0"/>
              <a:t> </a:t>
            </a:r>
            <a:r>
              <a:rPr lang="en-US" sz="2800" dirty="0" err="1" smtClean="0"/>
              <a:t>অধঃক্ষেপ</a:t>
            </a:r>
            <a:r>
              <a:rPr lang="en-US" sz="2800" dirty="0" smtClean="0"/>
              <a:t> </a:t>
            </a:r>
            <a:r>
              <a:rPr lang="en-US" sz="2800" dirty="0" err="1" smtClean="0"/>
              <a:t>সৃষ্টি</a:t>
            </a:r>
            <a:r>
              <a:rPr lang="en-US" sz="2800" dirty="0" smtClean="0"/>
              <a:t> </a:t>
            </a:r>
            <a:r>
              <a:rPr lang="en-US" sz="2800" dirty="0" err="1" smtClean="0"/>
              <a:t>হয়</a:t>
            </a:r>
            <a:r>
              <a:rPr lang="en-US" sz="2800" dirty="0" smtClean="0"/>
              <a:t>।</a:t>
            </a:r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964243"/>
            <a:ext cx="410744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(01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ব্রোমিন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পরীক্ষাঃ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0" y="3927389"/>
                <a:ext cx="3914386" cy="52322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(02</a:t>
                </a:r>
                <a:r>
                  <a:rPr lang="en-US" sz="2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𝐹𝑒𝐶𝑙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সহ</a:t>
                </a:r>
                <a:r>
                  <a:rPr lang="en-US" sz="28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পরীক্ষাঃ</a:t>
                </a:r>
                <a:endParaRPr lang="en-US" sz="2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27389"/>
                <a:ext cx="3914386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3110" t="-11494" b="-3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8433" y="5015574"/>
                <a:ext cx="628729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5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OH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𝐹𝑒𝐶𝑙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(C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5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a:rPr lang="en-US" sz="2800" b="0" i="1" baseline="-2500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6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𝐹𝑒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HCl</a:t>
                </a: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			    </a:t>
                </a:r>
                <a:r>
                  <a:rPr lang="en-US" sz="2400" dirty="0" smtClean="0">
                    <a:latin typeface="NikoshBAN" pitchFamily="2" charset="0"/>
                    <a:cs typeface="NikoshBAN" pitchFamily="2" charset="0"/>
                  </a:rPr>
                  <a:t>( </a:t>
                </a:r>
                <a:r>
                  <a:rPr lang="en-US" sz="2400" dirty="0" err="1" smtClean="0">
                    <a:latin typeface="NikoshBAN" pitchFamily="2" charset="0"/>
                    <a:cs typeface="NikoshBAN" pitchFamily="2" charset="0"/>
                  </a:rPr>
                  <a:t>বেগুনি</a:t>
                </a:r>
                <a:r>
                  <a:rPr lang="en-US" sz="24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 err="1" smtClean="0">
                    <a:latin typeface="NikoshBAN" pitchFamily="2" charset="0"/>
                    <a:cs typeface="NikoshBAN" pitchFamily="2" charset="0"/>
                  </a:rPr>
                  <a:t>বর্ন</a:t>
                </a:r>
                <a:r>
                  <a:rPr lang="en-US" sz="2400" dirty="0" smtClean="0">
                    <a:latin typeface="NikoshBAN" pitchFamily="2" charset="0"/>
                    <a:cs typeface="NikoshBAN" pitchFamily="2" charset="0"/>
                  </a:rPr>
                  <a:t> )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33" y="5015574"/>
                <a:ext cx="6287299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938" t="-7051" b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ফেনল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সনাক্তকরণ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561" y="1487463"/>
            <a:ext cx="2260907" cy="28424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1564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7" grpId="0" animBg="1"/>
      <p:bldP spid="8" grpId="0" animBg="1"/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326206"/>
            <a:ext cx="12192000" cy="718420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83588" y="247650"/>
            <a:ext cx="11279787" cy="101566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3588" y="2019300"/>
            <a:ext cx="11213112" cy="17543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3600" dirty="0" smtClean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০১</a:t>
            </a:r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কার্বলিক</a:t>
            </a:r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এ</a:t>
            </a:r>
            <a:r>
              <a:rPr lang="en-US" sz="3600" dirty="0" err="1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সিড</a:t>
            </a:r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কী ?    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০২</a:t>
            </a:r>
            <a:r>
              <a:rPr lang="bn-IN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ফেনল</a:t>
            </a:r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অর্থো</a:t>
            </a:r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প্যারা</a:t>
            </a:r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নির্দেশক</a:t>
            </a:r>
            <a:r>
              <a:rPr lang="en-US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SutonnyOMJ" panose="01010600010101010101" pitchFamily="2" charset="0"/>
                <a:cs typeface="SutonnyOMJ" panose="01010600010101010101" pitchFamily="2" charset="0"/>
              </a:rPr>
              <a:t>কেন ? 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76518" y="1425790"/>
            <a:ext cx="11401963" cy="590863"/>
            <a:chOff x="483589" y="2082826"/>
            <a:chExt cx="10927093" cy="475200"/>
          </a:xfrm>
          <a:solidFill>
            <a:srgbClr val="00B050"/>
          </a:solidFill>
        </p:grpSpPr>
        <p:sp>
          <p:nvSpPr>
            <p:cNvPr id="4" name="Can 3"/>
            <p:cNvSpPr/>
            <p:nvPr/>
          </p:nvSpPr>
          <p:spPr>
            <a:xfrm rot="5400000">
              <a:off x="7195346" y="-1657310"/>
              <a:ext cx="475199" cy="7955472"/>
            </a:xfrm>
            <a:prstGeom prst="ca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an 5"/>
            <p:cNvSpPr/>
            <p:nvPr/>
          </p:nvSpPr>
          <p:spPr>
            <a:xfrm rot="16200000">
              <a:off x="2016072" y="550343"/>
              <a:ext cx="475200" cy="3540165"/>
            </a:xfrm>
            <a:prstGeom prst="can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4833755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565913" y="129907"/>
            <a:ext cx="5509918" cy="187566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09"/>
            <a:ext cx="12192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SutonnyOMJ" panose="01010600010101010101" pitchFamily="2" charset="0"/>
                <a:cs typeface="SutonnyOMJ" panose="01010600010101010101" pitchFamily="2" charset="0"/>
              </a:rPr>
              <a:t>01</a:t>
            </a:r>
            <a:r>
              <a:rPr lang="bn-IN" sz="3200" dirty="0" smtClean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bn-IN" sz="3200" dirty="0">
                <a:latin typeface="SutonnyOMJ" panose="01010600010101010101" pitchFamily="2" charset="0"/>
                <a:cs typeface="SutonnyOMJ" panose="01010600010101010101" pitchFamily="2" charset="0"/>
              </a:rPr>
              <a:t>) </a:t>
            </a:r>
            <a:r>
              <a:rPr lang="en-US" sz="3200" dirty="0" err="1">
                <a:latin typeface="SutonnyOMJ" panose="01010600010101010101" pitchFamily="2" charset="0"/>
                <a:cs typeface="SutonnyOMJ" panose="01010600010101010101" pitchFamily="2" charset="0"/>
              </a:rPr>
              <a:t>ফেনল</a:t>
            </a:r>
            <a:r>
              <a:rPr lang="en-US" sz="3200" dirty="0">
                <a:latin typeface="SutonnyOMJ" panose="01010600010101010101" pitchFamily="2" charset="0"/>
                <a:cs typeface="SutonnyOMJ" panose="01010600010101010101" pitchFamily="2" charset="0"/>
              </a:rPr>
              <a:t> ও </a:t>
            </a:r>
            <a:r>
              <a:rPr lang="en-US" sz="3200" dirty="0" err="1">
                <a:latin typeface="SutonnyOMJ" panose="01010600010101010101" pitchFamily="2" charset="0"/>
                <a:cs typeface="SutonnyOMJ" panose="01010600010101010101" pitchFamily="2" charset="0"/>
              </a:rPr>
              <a:t>অ্যালকোহল</a:t>
            </a:r>
            <a:r>
              <a:rPr lang="en-US" sz="32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latin typeface="SutonnyOMJ" panose="01010600010101010101" pitchFamily="2" charset="0"/>
                <a:cs typeface="SutonnyOMJ" panose="01010600010101010101" pitchFamily="2" charset="0"/>
              </a:rPr>
              <a:t>এর</a:t>
            </a:r>
            <a:r>
              <a:rPr lang="en-US" sz="32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মধ্যে</a:t>
            </a:r>
            <a:r>
              <a:rPr lang="en-US" sz="32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32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পার্থক্য</a:t>
            </a:r>
            <a:r>
              <a:rPr lang="en-US" sz="32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bn-IN" sz="3200" dirty="0">
                <a:latin typeface="SutonnyOMJ" panose="01010600010101010101" pitchFamily="2" charset="0"/>
                <a:cs typeface="SutonnyOMJ" panose="01010600010101010101" pitchFamily="2" charset="0"/>
              </a:rPr>
              <a:t>ব্যাখ্যা কর।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129907"/>
            <a:ext cx="4439479" cy="187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75885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3537283" y="499892"/>
            <a:ext cx="5510463" cy="16565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/>
              <a:t>ফেনল্লের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সাথে</a:t>
            </a:r>
            <a:r>
              <a:rPr lang="en-US" sz="3200" dirty="0" smtClean="0"/>
              <a:t> </a:t>
            </a:r>
            <a:r>
              <a:rPr lang="en-US" sz="3200" dirty="0" err="1" smtClean="0"/>
              <a:t>ক্লোরিনেশন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বিক্রিয়া</a:t>
            </a:r>
            <a:r>
              <a:rPr lang="en-US" sz="3200" dirty="0" smtClean="0"/>
              <a:t> </a:t>
            </a:r>
            <a:r>
              <a:rPr lang="en-US" sz="3200" dirty="0" err="1" smtClean="0"/>
              <a:t>ব্যাখ্যা</a:t>
            </a:r>
            <a:r>
              <a:rPr lang="en-US" sz="3200" dirty="0" smtClean="0"/>
              <a:t> </a:t>
            </a:r>
            <a:r>
              <a:rPr lang="en-US" sz="3200" dirty="0" err="1" smtClean="0"/>
              <a:t>কর</a:t>
            </a:r>
            <a:r>
              <a:rPr lang="en-US" sz="3200" dirty="0" smtClean="0"/>
              <a:t>।  </a:t>
            </a:r>
            <a:endParaRPr lang="en-US" sz="32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499891"/>
            <a:ext cx="2315295" cy="165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9288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2000" y="5457935"/>
            <a:ext cx="6944575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447800"/>
            <a:ext cx="57912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7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তারিখঃ০১ /০ ৮/২০২৬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60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746723" y="2540297"/>
            <a:ext cx="3703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C</a:t>
            </a:r>
            <a:r>
              <a:rPr lang="en-US" sz="4800" b="1" baseline="-25000" dirty="0" smtClean="0"/>
              <a:t>6</a:t>
            </a:r>
            <a:r>
              <a:rPr lang="en-US" sz="4800" b="1" dirty="0" smtClean="0"/>
              <a:t>H</a:t>
            </a:r>
            <a:r>
              <a:rPr lang="en-US" sz="4800" b="1" baseline="-25000" dirty="0"/>
              <a:t>5</a:t>
            </a:r>
            <a:r>
              <a:rPr lang="en-US" sz="4800" b="1" dirty="0" smtClean="0"/>
              <a:t>  – OH</a:t>
            </a:r>
            <a:endParaRPr lang="en-US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3953" y="718456"/>
            <a:ext cx="6265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/>
              <a:t>কি ধরনের </a:t>
            </a:r>
            <a:r>
              <a:rPr lang="en-US" sz="2800" b="1" dirty="0" err="1" smtClean="0"/>
              <a:t>যৌগ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বলি</a:t>
            </a:r>
            <a:r>
              <a:rPr lang="en-US" sz="2800" b="1" dirty="0" smtClean="0"/>
              <a:t> </a:t>
            </a:r>
            <a:r>
              <a:rPr lang="bn-IN" sz="2800" b="1" dirty="0" smtClean="0"/>
              <a:t>......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5218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" y="1"/>
            <a:ext cx="12170391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95081" y="1327625"/>
            <a:ext cx="10431888" cy="92333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itchFamily="2" charset="0"/>
                <a:cs typeface="NikoshBAN" pitchFamily="2" charset="0"/>
              </a:rPr>
              <a:t> আজকের পাঠ</a:t>
            </a:r>
            <a:endParaRPr lang="en-US" sz="5400" dirty="0"/>
          </a:p>
        </p:txBody>
      </p:sp>
      <p:sp>
        <p:nvSpPr>
          <p:cNvPr id="7" name="Diamond 6"/>
          <p:cNvSpPr/>
          <p:nvPr/>
        </p:nvSpPr>
        <p:spPr>
          <a:xfrm>
            <a:off x="2070847" y="3889231"/>
            <a:ext cx="8296835" cy="2433718"/>
          </a:xfrm>
          <a:prstGeom prst="diamond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8" name="Diamond 7"/>
          <p:cNvSpPr/>
          <p:nvPr/>
        </p:nvSpPr>
        <p:spPr>
          <a:xfrm>
            <a:off x="1963271" y="2702859"/>
            <a:ext cx="8754035" cy="2138082"/>
          </a:xfrm>
          <a:prstGeom prst="diamond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</a:rPr>
              <a:t>ফেনল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endParaRPr 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7496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0354" y="228600"/>
            <a:ext cx="11771290" cy="92333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354" y="1442403"/>
            <a:ext cx="11771290" cy="369332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71997" y="228600"/>
            <a:ext cx="3248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0354" y="1835139"/>
            <a:ext cx="11771290" cy="372409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রা...............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কার্বলিক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সংজ্ঞা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বলতে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ফেনল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অম্লধর্মী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 করতে পারবে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ফেনল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প্রস্তুতি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বিশ্লেষণ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ফেনল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শনাক্তকরন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বিক্রিয়া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পারবে।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722082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8798"/>
            <a:ext cx="12192000" cy="68767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15153" y="4208930"/>
            <a:ext cx="11414467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বেনজিন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বলয়ের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একটি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হাইড্রোজেন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পরমানু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একটি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হাইড্রক্সিল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মূলক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দ্বারা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প্রতিস্থাপিত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হয়ে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যে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যৌগ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তৈরি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করে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তাকে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ফেনল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বলে</a:t>
            </a:r>
            <a:r>
              <a:rPr lang="en-US" sz="2400" b="1" dirty="0" smtClean="0">
                <a:solidFill>
                  <a:schemeClr val="tx1"/>
                </a:solidFill>
              </a:rPr>
              <a:t>।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382155"/>
            <a:ext cx="12192000" cy="14132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/>
              <a:t>ফেনল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বা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কার্বলিক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এসিড</a:t>
            </a:r>
            <a:r>
              <a:rPr lang="en-US" sz="4400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822193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0247 -0.244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 tmFilter="0,0; .5, 0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8798"/>
            <a:ext cx="12192000" cy="68767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0" y="4208930"/>
                <a:ext cx="11954435" cy="2246769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</a:rPr>
                  <a:t>১।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ফেনল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জ্বলীয়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দ্রবনে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প্রোটন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দান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করে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যা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নীল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লিটমাসকে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লাল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লিট্মাস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এ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পরিনত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করে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।</a:t>
                </a: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</a:rPr>
                  <a:t> C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6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H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OH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+H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O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       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C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6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H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O</a:t>
                </a:r>
                <a:r>
                  <a:rPr lang="en-US" sz="2800" b="1" baseline="30000" dirty="0" smtClean="0">
                    <a:solidFill>
                      <a:schemeClr val="tx1"/>
                    </a:solidFill>
                  </a:rPr>
                  <a:t>-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+  H</a:t>
                </a:r>
                <a:r>
                  <a:rPr lang="en-US" sz="2800" b="1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O </a:t>
                </a:r>
                <a:r>
                  <a:rPr lang="en-US" sz="2800" b="1" baseline="30000" dirty="0">
                    <a:solidFill>
                      <a:schemeClr val="tx1"/>
                    </a:solidFill>
                  </a:rPr>
                  <a:t>+</a:t>
                </a: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</a:rPr>
                  <a:t>	    	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endParaRPr lang="en-US" sz="28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800" b="1" dirty="0" err="1" smtClean="0">
                    <a:solidFill>
                      <a:schemeClr val="tx1"/>
                    </a:solidFill>
                  </a:rPr>
                  <a:t>নীল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লিট্মাস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+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  H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3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O </a:t>
                </a:r>
                <a:r>
                  <a:rPr lang="en-US" sz="2800" b="1" baseline="30000" dirty="0">
                    <a:solidFill>
                      <a:schemeClr val="tx1"/>
                    </a:solidFill>
                  </a:rPr>
                  <a:t>+ </a:t>
                </a:r>
                <a:r>
                  <a:rPr lang="en-US" sz="2800" b="1" baseline="30000" dirty="0" smtClean="0">
                    <a:solidFill>
                      <a:schemeClr val="tx1"/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b="1" baseline="30000" dirty="0" smtClean="0">
                    <a:solidFill>
                      <a:schemeClr val="tx1"/>
                    </a:solidFill>
                  </a:rPr>
                  <a:t>	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লাল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লিট্মাস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 +    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H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O </a:t>
                </a:r>
                <a:r>
                  <a:rPr lang="en-US" sz="2800" b="1" dirty="0" smtClean="0">
                    <a:solidFill>
                      <a:srgbClr val="FFFF00"/>
                    </a:solidFill>
                  </a:rPr>
                  <a:t>	</a:t>
                </a:r>
                <a:endParaRPr lang="en-US" sz="2400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08930"/>
                <a:ext cx="11954435" cy="2246769"/>
              </a:xfrm>
              <a:prstGeom prst="rect">
                <a:avLst/>
              </a:prstGeom>
              <a:blipFill rotWithShape="1">
                <a:blip r:embed="rId2"/>
                <a:stretch>
                  <a:fillRect l="-408" t="-3243" r="-306" b="-6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0" y="2030506"/>
            <a:ext cx="12192000" cy="11967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</a:rPr>
              <a:t>ফেনল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অম্লধর্মী</a:t>
            </a:r>
            <a:r>
              <a:rPr lang="en-US" sz="3600" b="1" dirty="0" smtClean="0">
                <a:solidFill>
                  <a:schemeClr val="tx1"/>
                </a:solidFill>
              </a:rPr>
              <a:t>  </a:t>
            </a:r>
            <a:r>
              <a:rPr lang="en-US" sz="3600" b="1" dirty="0" err="1" smtClean="0">
                <a:solidFill>
                  <a:schemeClr val="tx1"/>
                </a:solidFill>
              </a:rPr>
              <a:t>কেন</a:t>
            </a:r>
            <a:r>
              <a:rPr lang="en-US" sz="3600" b="1" dirty="0" smtClean="0">
                <a:solidFill>
                  <a:schemeClr val="tx1"/>
                </a:solidFill>
              </a:rPr>
              <a:t>? 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309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0247 -0.244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 tmFilter="0,0; .5, 0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8798"/>
            <a:ext cx="12192000" cy="68767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0" y="4208930"/>
                <a:ext cx="11954435" cy="1815882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</a:rPr>
                  <a:t>২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।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ফেনল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ক্ষার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NaOH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এর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সাথে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বিক্রিয়া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করে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লবন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ও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পানি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উৎপন্ন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করে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। </a:t>
                </a: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</a:rPr>
                  <a:t> C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6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H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OH +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Na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        C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6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H</a:t>
                </a:r>
                <a:r>
                  <a:rPr lang="en-US" sz="2800" b="1" baseline="-2500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ONa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+ 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H</a:t>
                </a:r>
                <a:r>
                  <a:rPr lang="en-US" sz="2800" b="1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O </a:t>
                </a:r>
                <a:endParaRPr lang="en-US" sz="2800" b="1" baseline="300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</a:rPr>
                  <a:t>	    	</a:t>
                </a:r>
                <a:r>
                  <a:rPr lang="en-US" sz="2800" b="1" dirty="0">
                    <a:solidFill>
                      <a:schemeClr val="tx1"/>
                    </a:solidFill>
                  </a:rPr>
                  <a:t> </a:t>
                </a:r>
                <a:endParaRPr lang="en-US" sz="28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800" b="1" dirty="0" smtClean="0">
                    <a:solidFill>
                      <a:srgbClr val="FFFF00"/>
                    </a:solidFill>
                  </a:rPr>
                  <a:t>	</a:t>
                </a:r>
                <a:endParaRPr lang="en-US" sz="2400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08930"/>
                <a:ext cx="11954435" cy="1815882"/>
              </a:xfrm>
              <a:prstGeom prst="rect">
                <a:avLst/>
              </a:prstGeom>
              <a:blipFill rotWithShape="1">
                <a:blip r:embed="rId2"/>
                <a:stretch>
                  <a:fillRect t="-4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0" y="2030506"/>
            <a:ext cx="12192000" cy="11967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</a:rPr>
              <a:t>ফেনল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অম্লধর্মী</a:t>
            </a:r>
            <a:r>
              <a:rPr lang="en-US" sz="3600" b="1" dirty="0" smtClean="0">
                <a:solidFill>
                  <a:schemeClr val="tx1"/>
                </a:solidFill>
              </a:rPr>
              <a:t>  </a:t>
            </a:r>
            <a:r>
              <a:rPr lang="en-US" sz="3600" b="1" dirty="0" err="1" smtClean="0">
                <a:solidFill>
                  <a:schemeClr val="tx1"/>
                </a:solidFill>
              </a:rPr>
              <a:t>কেন</a:t>
            </a:r>
            <a:r>
              <a:rPr lang="en-US" sz="3600" b="1" dirty="0" smtClean="0">
                <a:solidFill>
                  <a:schemeClr val="tx1"/>
                </a:solidFill>
              </a:rPr>
              <a:t>? 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0025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0247 -0.244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 tmFilter="0,0; .5, 0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ডাউ</a:t>
            </a:r>
            <a:r>
              <a:rPr lang="en-US" dirty="0" smtClean="0"/>
              <a:t> </a:t>
            </a:r>
            <a:r>
              <a:rPr lang="en-US" dirty="0" err="1" smtClean="0"/>
              <a:t>পদ্ধতিতে</a:t>
            </a:r>
            <a:r>
              <a:rPr lang="en-US" dirty="0" smtClean="0"/>
              <a:t> </a:t>
            </a:r>
            <a:r>
              <a:rPr lang="en-US" dirty="0" err="1" smtClean="0"/>
              <a:t>ফেনল</a:t>
            </a:r>
            <a:r>
              <a:rPr lang="en-US" dirty="0" smtClean="0"/>
              <a:t> </a:t>
            </a:r>
            <a:r>
              <a:rPr lang="en-US" dirty="0" err="1" smtClean="0"/>
              <a:t>প্রস্তুতিঃ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9859"/>
            <a:ext cx="12070976" cy="5078141"/>
          </a:xfrm>
        </p:spPr>
      </p:pic>
    </p:spTree>
    <p:extLst>
      <p:ext uri="{BB962C8B-B14F-4D97-AF65-F5344CB8AC3E}">
        <p14:creationId xmlns:p14="http://schemas.microsoft.com/office/powerpoint/2010/main" val="405727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304</Words>
  <Application>Microsoft Office PowerPoint</Application>
  <PresentationFormat>Custom</PresentationFormat>
  <Paragraphs>54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ডাউ পদ্ধতিতে ফেনল প্রস্তুতিঃ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73</cp:revision>
  <dcterms:created xsi:type="dcterms:W3CDTF">2021-06-14T13:17:35Z</dcterms:created>
  <dcterms:modified xsi:type="dcterms:W3CDTF">2026-08-05T01:10:49Z</dcterms:modified>
</cp:coreProperties>
</file>