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73" r:id="rId2"/>
    <p:sldId id="274" r:id="rId3"/>
    <p:sldId id="275" r:id="rId4"/>
    <p:sldId id="276" r:id="rId5"/>
    <p:sldId id="277" r:id="rId6"/>
    <p:sldId id="257" r:id="rId7"/>
    <p:sldId id="259" r:id="rId8"/>
    <p:sldId id="289" r:id="rId9"/>
    <p:sldId id="290" r:id="rId10"/>
    <p:sldId id="296" r:id="rId11"/>
    <p:sldId id="294" r:id="rId12"/>
    <p:sldId id="291" r:id="rId13"/>
    <p:sldId id="286" r:id="rId14"/>
    <p:sldId id="265" r:id="rId15"/>
    <p:sldId id="266" r:id="rId16"/>
    <p:sldId id="288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2" autoAdjust="0"/>
    <p:restoredTop sz="94660"/>
  </p:normalViewPr>
  <p:slideViewPr>
    <p:cSldViewPr>
      <p:cViewPr>
        <p:scale>
          <a:sx n="70" d="100"/>
          <a:sy n="70" d="100"/>
        </p:scale>
        <p:origin x="-82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36F11-380C-47C3-8209-230BA80C4006}" type="datetimeFigureOut">
              <a:rPr lang="en-US" smtClean="0"/>
              <a:pPr/>
              <a:t>4/25/2026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69347-E0F7-41F3-8598-A791A1460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69347-E0F7-41F3-8598-A791A1460D8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296FF7-2D25-4047-B89B-DA197251CDC3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D6537F-711E-4264-83DA-5613881E2F7F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3C2DF4-6794-4929-840B-788E14385754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0E4DA-7DBC-486D-B331-36D830BC6DFF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2115A6-6ACD-48B5-B0E8-E18F5C61F4F4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46C3B-A0C7-4F65-9BCB-1256C77C8EC0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3A24FF-9916-4D45-AEEA-E8CE93D0DEC4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EA4CC-1B44-4318-83A8-710946FB6969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00EEE-1911-4AAB-8425-0A38A68E1DD0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D07CD2E-DEF6-4995-A269-2EC0423A8211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319213-09E6-4A6A-87B1-266D7DD59FAD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EB1C14-6A4D-4824-8E65-02D17667D64F}" type="datetime1">
              <a:rPr lang="en-US" smtClean="0"/>
              <a:pPr/>
              <a:t>4/25/2026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7C1A67-1606-4E99-8D10-D8319185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2279809"/>
            <a:ext cx="701040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3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স্বাগতম</a:t>
            </a:r>
            <a:endParaRPr lang="en-US" sz="138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4267200"/>
            <a:ext cx="3052119" cy="2133600"/>
          </a:xfrm>
          <a:prstGeom prst="rect">
            <a:avLst/>
          </a:prstGeom>
        </p:spPr>
      </p:pic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0"/>
            <a:ext cx="3124200" cy="2286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8349100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438400"/>
            <a:ext cx="8077200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s-IN" sz="2800" dirty="0" smtClean="0"/>
              <a:t>তোমার </a:t>
            </a:r>
            <a:r>
              <a:rPr lang="as-IN" sz="2800" dirty="0" smtClean="0"/>
              <a:t>পাঠ্যবইয়ের ছবির ডায়াগ্রামটি দেখে খাতায় একটি ছক তৈরি করো যেখানে একদিকে 'বৃদ্ধি' এবং অন্যদিকে 'হ্রাস' লিখে সম্পদ ও দায় হিসাবের ফলাফল লিখবে।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838200"/>
            <a:ext cx="81534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একক কাজ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105400"/>
            <a:ext cx="28956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bn-IN" sz="2800" b="1" dirty="0" smtClean="0">
                <a:solidFill>
                  <a:srgbClr val="C00000"/>
                </a:solidFill>
                <a:latin typeface="Arial" charset="0"/>
              </a:rPr>
              <a:t>সময়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  <a:cs typeface="Vrinda"/>
              </a:rPr>
              <a:t>: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bn-IN" sz="2800" b="1" dirty="0" smtClean="0">
                <a:solidFill>
                  <a:srgbClr val="C00000"/>
                </a:solidFill>
                <a:latin typeface="Arial" charset="0"/>
              </a:rPr>
              <a:t>৩ মিনিট</a:t>
            </a:r>
            <a:endParaRPr lang="en-US" sz="2800" b="1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2600"/>
            <a:ext cx="7924800" cy="39164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800" b="1" dirty="0" smtClean="0">
                <a:solidFill>
                  <a:schemeClr val="tx1"/>
                </a:solidFill>
                <a:latin typeface="Arial" charset="0"/>
              </a:rPr>
              <a:t>ডেবিট </a:t>
            </a:r>
            <a:r>
              <a:rPr lang="bn-IN" sz="2800" b="1" dirty="0" smtClean="0">
                <a:solidFill>
                  <a:schemeClr val="tx1"/>
                </a:solidFill>
                <a:latin typeface="Arial" charset="0"/>
              </a:rPr>
              <a:t>হবে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সম্পদ বৃদ্ধি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ব্যয় বৃদ্ধি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দায় হ্রাস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মালিকানা স্বত্ব হ্রাস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আয় </a:t>
            </a: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হ্রাস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762000"/>
            <a:ext cx="79248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bn-IN" sz="3200" b="1" dirty="0" smtClean="0">
                <a:solidFill>
                  <a:schemeClr val="tx1"/>
                </a:solidFill>
                <a:latin typeface="Arial" charset="0"/>
              </a:rPr>
              <a:t>একনজরে ডেবিট</a:t>
            </a:r>
            <a:r>
              <a:rPr lang="en-US" sz="3200" b="1" dirty="0" smtClean="0">
                <a:solidFill>
                  <a:schemeClr val="tx1"/>
                </a:solidFill>
                <a:latin typeface="Arial" charset="0"/>
                <a:cs typeface="Vrinda"/>
              </a:rPr>
              <a:t>-</a:t>
            </a:r>
            <a:r>
              <a:rPr lang="bn-IN" sz="3200" b="1" dirty="0" smtClean="0">
                <a:solidFill>
                  <a:schemeClr val="tx1"/>
                </a:solidFill>
                <a:latin typeface="Arial" charset="0"/>
              </a:rPr>
              <a:t>ক্রেডিট </a:t>
            </a:r>
            <a:endParaRPr lang="en-US" sz="32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718131"/>
            <a:ext cx="7924800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800" b="1" dirty="0" smtClean="0">
                <a:solidFill>
                  <a:schemeClr val="tx1"/>
                </a:solidFill>
                <a:latin typeface="Arial" charset="0"/>
              </a:rPr>
              <a:t>ক্রেডিট </a:t>
            </a:r>
            <a:r>
              <a:rPr lang="bn-IN" sz="2800" b="1" dirty="0" smtClean="0">
                <a:solidFill>
                  <a:schemeClr val="tx1"/>
                </a:solidFill>
                <a:latin typeface="Arial" charset="0"/>
              </a:rPr>
              <a:t>হবে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সম্পদ হ্রাস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ব্যয় হ্রাস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দায় বৃদ্ধি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মালিকানা স্বত্ব বৃদ্ধি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আয় বৃদ্ধি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762000"/>
            <a:ext cx="79248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bn-IN" sz="3200" b="1" dirty="0" smtClean="0">
                <a:solidFill>
                  <a:schemeClr val="tx1"/>
                </a:solidFill>
                <a:latin typeface="Arial" charset="0"/>
              </a:rPr>
              <a:t>একনজরে ডেবিট</a:t>
            </a:r>
            <a:r>
              <a:rPr lang="en-US" sz="3200" b="1" dirty="0" smtClean="0">
                <a:solidFill>
                  <a:schemeClr val="tx1"/>
                </a:solidFill>
                <a:latin typeface="Arial" charset="0"/>
                <a:cs typeface="Vrinda"/>
              </a:rPr>
              <a:t>-</a:t>
            </a:r>
            <a:r>
              <a:rPr lang="bn-IN" sz="3200" b="1" dirty="0" smtClean="0">
                <a:solidFill>
                  <a:schemeClr val="tx1"/>
                </a:solidFill>
                <a:latin typeface="Arial" charset="0"/>
              </a:rPr>
              <a:t>ক্রেডিট </a:t>
            </a:r>
            <a:endParaRPr lang="en-US" sz="32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905000"/>
            <a:ext cx="8305800" cy="28161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s-IN" sz="2400" dirty="0" smtClean="0"/>
              <a:t>পাশের </a:t>
            </a:r>
            <a:r>
              <a:rPr lang="as-IN" sz="2400" dirty="0" smtClean="0"/>
              <a:t>সহপাঠীর সাথে আলোচনা করে নিচের ৩টি লেনদেনের ডেবিট ও ক্রেডিট পক্ষ চিহ্নিত করো: </a:t>
            </a:r>
            <a:endParaRPr lang="en-US" sz="2400" dirty="0" smtClean="0"/>
          </a:p>
          <a:p>
            <a:pPr marL="457200" indent="-457200" algn="just">
              <a:lnSpc>
                <a:spcPct val="150000"/>
              </a:lnSpc>
            </a:pPr>
            <a:r>
              <a:rPr lang="en-US" sz="2400" dirty="0" smtClean="0"/>
              <a:t>১. </a:t>
            </a:r>
            <a:r>
              <a:rPr lang="as-IN" sz="2400" dirty="0" smtClean="0"/>
              <a:t>নগদ </a:t>
            </a:r>
            <a:r>
              <a:rPr lang="as-IN" sz="2400" dirty="0" smtClean="0"/>
              <a:t>১০,০০০ টাকা নিয়ে ব্যবসা শুরু করা হলো। </a:t>
            </a:r>
            <a:endParaRPr lang="en-US" sz="2400" dirty="0" smtClean="0"/>
          </a:p>
          <a:p>
            <a:pPr marL="457200" indent="-457200" algn="just">
              <a:lnSpc>
                <a:spcPct val="150000"/>
              </a:lnSpc>
            </a:pPr>
            <a:r>
              <a:rPr lang="as-IN" sz="2400" dirty="0" smtClean="0"/>
              <a:t>২</a:t>
            </a:r>
            <a:r>
              <a:rPr lang="as-IN" sz="2400" dirty="0" smtClean="0"/>
              <a:t>. ৫,০০০ টাকার আসবাবপত্র ক্রয় করা হলো। </a:t>
            </a:r>
            <a:endParaRPr lang="en-US" sz="2400" dirty="0" smtClean="0"/>
          </a:p>
          <a:p>
            <a:pPr marL="457200" indent="-457200" algn="just">
              <a:lnSpc>
                <a:spcPct val="150000"/>
              </a:lnSpc>
            </a:pPr>
            <a:r>
              <a:rPr lang="as-IN" sz="2400" dirty="0" smtClean="0"/>
              <a:t>৩</a:t>
            </a:r>
            <a:r>
              <a:rPr lang="as-IN" sz="2400" dirty="0" smtClean="0"/>
              <a:t>. কর্মচারীর বেতন দেওয়া হলো ২,০০০ টাকা।</a:t>
            </a:r>
            <a:endParaRPr lang="as-IN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609600"/>
            <a:ext cx="8153400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s-IN" sz="3200" b="1" cap="all" dirty="0" smtClean="0">
                <a:ln/>
                <a:solidFill>
                  <a:schemeClr val="bg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জোড়ায় কাজ</a:t>
            </a:r>
            <a:endParaRPr lang="en-US" sz="3200" b="1" cap="all" dirty="0" smtClean="0">
              <a:ln/>
              <a:solidFill>
                <a:schemeClr val="bg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24600"/>
            <a:ext cx="2895600" cy="365125"/>
          </a:xfrm>
        </p:spPr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334000"/>
            <a:ext cx="34290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3200" b="1" dirty="0" smtClean="0">
                <a:solidFill>
                  <a:srgbClr val="C00000"/>
                </a:solidFill>
              </a:rPr>
              <a:t>সময়: ৫ মিনিট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905000"/>
            <a:ext cx="8229600" cy="32701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/>
              <a:t>তোমরা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তিনটি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দলে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ভাগ</a:t>
            </a:r>
            <a:r>
              <a:rPr lang="en-US" sz="2800" dirty="0" smtClean="0"/>
              <a:t> </a:t>
            </a:r>
            <a:r>
              <a:rPr lang="en-US" sz="2800" dirty="0" err="1" smtClean="0"/>
              <a:t>হবে</a:t>
            </a:r>
            <a:r>
              <a:rPr lang="en-US" sz="2800" dirty="0" smtClean="0"/>
              <a:t>-</a:t>
            </a:r>
          </a:p>
          <a:p>
            <a:pPr algn="just">
              <a:lnSpc>
                <a:spcPct val="150000"/>
              </a:lnSpc>
            </a:pPr>
            <a:r>
              <a:rPr lang="as-IN" sz="2800" b="1" dirty="0" smtClean="0"/>
              <a:t>প্রশ্ন</a:t>
            </a:r>
            <a:r>
              <a:rPr lang="as-IN" sz="2800" b="1" dirty="0" smtClean="0"/>
              <a:t>:</a:t>
            </a:r>
            <a:r>
              <a:rPr lang="as-IN" sz="2800" dirty="0" smtClean="0"/>
              <a:t> নিচের লেনদেনগুলোর ডেবিট ও ক্রেডিট পক্ষ নির্ণয় করো: ১. ধারে পণ্য ক্রয় ৫,০০০ টাকা। </a:t>
            </a:r>
            <a:r>
              <a:rPr lang="en-US" sz="2800" dirty="0" smtClean="0"/>
              <a:t>                                                </a:t>
            </a:r>
            <a:r>
              <a:rPr lang="as-IN" sz="2800" dirty="0" smtClean="0"/>
              <a:t>২</a:t>
            </a:r>
            <a:r>
              <a:rPr lang="as-IN" sz="2800" dirty="0" smtClean="0"/>
              <a:t>. ব্যাংক থেকে ঋণ গ্রহণ ১০,০০০ টাকা। </a:t>
            </a:r>
            <a:r>
              <a:rPr lang="en-US" sz="2800" dirty="0" smtClean="0"/>
              <a:t>               </a:t>
            </a:r>
            <a:r>
              <a:rPr lang="as-IN" sz="2800" dirty="0" smtClean="0"/>
              <a:t>৩</a:t>
            </a:r>
            <a:r>
              <a:rPr lang="as-IN" sz="2800" dirty="0" smtClean="0"/>
              <a:t>. আসবাবপত্র বিক্রয় ২,০০০ টাকা।</a:t>
            </a:r>
            <a:endParaRPr lang="as-IN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685800"/>
            <a:ext cx="80772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s-IN" sz="32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দলীয় কাজ </a:t>
            </a:r>
            <a:endParaRPr lang="en-US" sz="3200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5715000"/>
            <a:ext cx="2895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bn-IN" sz="2400" b="1" dirty="0" smtClean="0">
                <a:solidFill>
                  <a:srgbClr val="C00000"/>
                </a:solidFill>
                <a:latin typeface="Arial" charset="0"/>
              </a:rPr>
              <a:t>সময়</a:t>
            </a:r>
            <a:r>
              <a:rPr lang="en-US" sz="2400" b="1" dirty="0" smtClean="0">
                <a:solidFill>
                  <a:srgbClr val="C00000"/>
                </a:solidFill>
                <a:latin typeface="Arial" charset="0"/>
                <a:cs typeface="Vrinda"/>
              </a:rPr>
              <a:t>:</a:t>
            </a:r>
            <a:r>
              <a:rPr lang="en-US" sz="24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Arial" charset="0"/>
              </a:rPr>
              <a:t>১০</a:t>
            </a:r>
            <a:r>
              <a:rPr lang="bn-IN" sz="2400" b="1" dirty="0" smtClean="0">
                <a:solidFill>
                  <a:srgbClr val="C00000"/>
                </a:solidFill>
                <a:latin typeface="Arial" charset="0"/>
              </a:rPr>
              <a:t> মিনিট</a:t>
            </a:r>
            <a:endParaRPr lang="en-US" sz="2400" b="1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0"/>
            <a:ext cx="8534400" cy="28161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প্রশ্ন ১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কোন দুইটি হিসাব বৃদ্ধি পেলে ডেবিট হয়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?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প্রশ্ন ২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মালিকানা স্বত্ব হ্রাস পেলে কী হয়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?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প্রশ্ন ৩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দায় ও সম্পদের মধ্যে ডেবিট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-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ক্রেডিট নির্ণয়ের সম্পর্ক কেমন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?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প্রশ্ন ৪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রেভিনিউ বা আয় বৃদ্ধি পেলে কেন ক্রেডিট হয়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?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14400"/>
            <a:ext cx="8534400" cy="7078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40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মূল্যায়ন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676400"/>
            <a:ext cx="8534400" cy="22621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১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(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উত্তর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: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সম্পদ ও ব্যয়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)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২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(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উত্তর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: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ডেবিট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)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৩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(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উত্তর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: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বিপরীতমুখী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)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b="1" dirty="0" smtClean="0">
                <a:solidFill>
                  <a:schemeClr val="tx1"/>
                </a:solidFill>
                <a:latin typeface="Arial" charset="0"/>
              </a:rPr>
              <a:t>৪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Vrinda"/>
              </a:rPr>
              <a:t>: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(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উত্তর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: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কারণ এটি মালিকানা স্বত্ব বৃদ্ধি ঘটায়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Vrinda"/>
              </a:rPr>
              <a:t>)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609600"/>
            <a:ext cx="8534400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উত্তর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524000"/>
            <a:ext cx="75438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as-IN" sz="2400" dirty="0" smtClean="0"/>
              <a:t>তোমার </a:t>
            </a:r>
            <a:r>
              <a:rPr lang="as-IN" sz="2400" dirty="0" smtClean="0"/>
              <a:t>পরিচিত যেকোনো একটি ছোট দোকানের ৫টি সম্ভাব্য লেনদেন কল্পনা করে লিখবে এবং প্রতিটি লেনদেনের ক্ষেত্রে হিসাবের শ্রেণিবিভাগ (সম্পদ, দায়, আয়, ব্যয় বা মালিকানা স্বত্ব) উল্লেখ করে ডেবিট-ক্রেডিট নির্ণয় করে আনবে।</a:t>
            </a:r>
            <a:endParaRPr lang="as-IN" sz="24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28601"/>
            <a:ext cx="8534400" cy="1161633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বাড়ির কাজ 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Mizan</a:t>
            </a:r>
            <a:r>
              <a:rPr lang="en-US" dirty="0" smtClean="0"/>
              <a:t> Sir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2514600"/>
            <a:ext cx="52578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ধন্যবাদ</a:t>
            </a:r>
            <a:endParaRPr lang="en-US" sz="11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1828800"/>
            <a:ext cx="8305800" cy="40626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মোঃ</a:t>
            </a:r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মিজানুর</a:t>
            </a:r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রহমান</a:t>
            </a:r>
            <a:endParaRPr lang="en-US" sz="4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বিবিএস</a:t>
            </a: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sz="2800" b="1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অনার্স</a:t>
            </a: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), </a:t>
            </a:r>
            <a:r>
              <a:rPr lang="en-US" sz="2800" b="1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এমবিএস</a:t>
            </a: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sz="2800" b="1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হিসাববিজ্ঞান</a:t>
            </a: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(</a:t>
            </a:r>
            <a:r>
              <a:rPr lang="en-US" sz="2800" b="1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বি.এড</a:t>
            </a: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এম.এড</a:t>
            </a:r>
            <a:r>
              <a:rPr lang="en-US" sz="2800" b="1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সহকারী</a:t>
            </a:r>
            <a:r>
              <a:rPr lang="en-US" sz="3600" b="1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শিক্ষক</a:t>
            </a:r>
            <a:r>
              <a:rPr lang="en-US" sz="3600" b="1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b="1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ব্যবসায়</a:t>
            </a:r>
            <a:r>
              <a:rPr lang="en-US" sz="3600" b="1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শিক্ষা</a:t>
            </a:r>
            <a:r>
              <a:rPr lang="en-US" sz="3600" b="1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আর.আর.টেক্সটাইল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মিলস্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উচ্চ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বিদ্যালয়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  <a:cs typeface="SutonnyMJ" pitchFamily="2" charset="0"/>
              </a:rPr>
              <a:t>।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 descr="miz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1905000"/>
            <a:ext cx="1905000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57200" y="533400"/>
            <a:ext cx="82296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>
                  <a:solidFill>
                    <a:srgbClr val="7030A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শিক্ষক</a:t>
            </a:r>
            <a:r>
              <a:rPr lang="en-US" sz="4800" b="1" spc="50" dirty="0" smtClean="0">
                <a:ln w="11430">
                  <a:solidFill>
                    <a:srgbClr val="7030A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spc="50" dirty="0" err="1" smtClean="0">
                <a:ln w="11430">
                  <a:solidFill>
                    <a:srgbClr val="7030A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পরিচিতি</a:t>
            </a:r>
            <a:endParaRPr lang="en-US" sz="4800" b="1" spc="50" dirty="0" smtClean="0">
              <a:ln w="11430">
                <a:solidFill>
                  <a:srgbClr val="7030A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81000" y="1752600"/>
            <a:ext cx="8534400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হিসাববিজ্ঞান</a:t>
            </a:r>
            <a:endParaRPr lang="en-US" sz="6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MJ" pitchFamily="2" charset="0"/>
              <a:cs typeface="SutonnyMJ" pitchFamily="2" charset="0"/>
            </a:endParaRPr>
          </a:p>
          <a:p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শ্রেণি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	: ৯ম</a:t>
            </a:r>
          </a:p>
          <a:p>
            <a:pPr lvl="0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অধ্যায়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	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৩য়</a:t>
            </a:r>
            <a:endParaRPr lang="en-US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  <a:cs typeface="SutonnyMJ" pitchFamily="2" charset="0"/>
            </a:endParaRPr>
          </a:p>
          <a:p>
            <a:pPr lvl="0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সময়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	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৫০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মিনিট</a:t>
            </a:r>
            <a:endParaRPr lang="en-US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  <a:cs typeface="SutonnyMJ" pitchFamily="2" charset="0"/>
            </a:endParaRPr>
          </a:p>
          <a:p>
            <a:endParaRPr lang="en-US" sz="4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81000"/>
            <a:ext cx="8458200" cy="11079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err="1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পাঠ</a:t>
            </a:r>
            <a:r>
              <a:rPr lang="en-US" sz="6600" b="1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spc="50" dirty="0" err="1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পরিচিতি</a:t>
            </a:r>
            <a:endParaRPr lang="en-US" sz="1050" b="1" spc="50" dirty="0" smtClean="0">
              <a:ln w="11430"/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pic>
        <p:nvPicPr>
          <p:cNvPr id="5" name="Picture 4" descr="Acoun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743200"/>
            <a:ext cx="2590800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85800"/>
            <a:ext cx="72390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নিচের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ছবি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লক্ষ্য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করো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।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752600"/>
            <a:ext cx="2325642" cy="2545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676400"/>
            <a:ext cx="2354712" cy="259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4572000"/>
            <a:ext cx="2514600" cy="15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1"/>
            <a:ext cx="8001000" cy="1834158"/>
          </a:xfrm>
          <a:prstGeom prst="wav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পাঠ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শিরোনা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ম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743200"/>
            <a:ext cx="75438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ডেবিট ও ক্রেডিট নির্ণয়ের নিয়মাবলী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662535"/>
            <a:ext cx="79248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s-IN" sz="2400" dirty="0" smtClean="0"/>
              <a:t>হিসাববিজ্ঞানের ৫টি শ্রেণিবিভাগ চিহ্নিত করতে পারবে।</a:t>
            </a:r>
            <a:endParaRPr lang="en-US" sz="2400" b="1" dirty="0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33400"/>
            <a:ext cx="7772400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শিখনফল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5800" y="3581400"/>
            <a:ext cx="79248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s-IN" sz="2400" dirty="0" smtClean="0"/>
              <a:t>হিসাব সমীকরণ অনুযায়ী সম্পদ, দায়, মালিকানা স্বত্ব, আয় ও ব্যয়ের ডেবিট-ক্রেডিট নির্ণয়ের সূত্র বলতে পারবে।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990600" y="4800600"/>
            <a:ext cx="79248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s-IN" sz="2400" dirty="0" smtClean="0"/>
              <a:t>বিভিন্ন প্রকার লেনদেন বিশ্লেষণ করে ডেবিট ও ক্রেডিট পক্ষ নির্ণয় করতে পারবে।</a:t>
            </a:r>
            <a:endParaRPr lang="en-US" sz="2400" b="1" dirty="0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733490"/>
            <a:ext cx="43434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s-IN" sz="2400" b="1" dirty="0" smtClean="0">
                <a:solidFill>
                  <a:srgbClr val="7030A0"/>
                </a:solidFill>
              </a:rPr>
              <a:t>এই পাঠ শেষে শিক্ষার্থীরা...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9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905000"/>
            <a:ext cx="7924800" cy="28161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371600" lvl="2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১.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সম্পদ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(Assets)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1371600" lvl="2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২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দায়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(Liabilities)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1371600" lvl="2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৩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মালিকানা স্বত্ব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(Owner's Equity)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1371600" lvl="2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৪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রেভিনিউ বা আয়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(Revenue) </a:t>
            </a:r>
            <a:endParaRPr lang="en-US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1371600" lvl="2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৫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bn-IN" sz="2400" dirty="0" smtClean="0">
                <a:solidFill>
                  <a:schemeClr val="tx1"/>
                </a:solidFill>
                <a:latin typeface="Arial" charset="0"/>
              </a:rPr>
              <a:t>ব্যয়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(Expenses)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762000"/>
            <a:ext cx="7924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bn-IN" sz="2800" dirty="0" smtClean="0">
                <a:solidFill>
                  <a:schemeClr val="tx1"/>
                </a:solidFill>
                <a:latin typeface="Arial" charset="0"/>
              </a:rPr>
              <a:t>হিসাব সমীকরণের ভিত্তিতে হিসাবের ৫টি শ্রেণিবিভাগ।</a:t>
            </a:r>
            <a:endParaRPr 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752600"/>
            <a:ext cx="7924800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s-IN" sz="2400" b="1" dirty="0" smtClean="0"/>
              <a:t>শিরোনাম</a:t>
            </a:r>
            <a:r>
              <a:rPr lang="as-IN" sz="2400" b="1" dirty="0" smtClean="0"/>
              <a:t>:</a:t>
            </a:r>
            <a:r>
              <a:rPr lang="as-IN" sz="2400" dirty="0" smtClean="0"/>
              <a:t> সম্পদ ও ব্যয় হিসাবের ডেবিট-ক্রেডিট নির্ণয়</a:t>
            </a:r>
          </a:p>
          <a:p>
            <a:pPr algn="just">
              <a:lnSpc>
                <a:spcPct val="150000"/>
              </a:lnSpc>
            </a:pPr>
            <a:r>
              <a:rPr lang="as-IN" sz="2400" b="1" dirty="0" smtClean="0"/>
              <a:t>বর্ণনা:</a:t>
            </a:r>
            <a:r>
              <a:rPr lang="as-IN" sz="2400" dirty="0" smtClean="0"/>
              <a:t> সম্পদ ও ব্যয় বৃদ্ধি পেলে ডেবিট এবং হ্রাস পেলে ক্রেডিট হয়।</a:t>
            </a:r>
          </a:p>
          <a:p>
            <a:pPr algn="just">
              <a:lnSpc>
                <a:spcPct val="150000"/>
              </a:lnSpc>
            </a:pPr>
            <a:r>
              <a:rPr lang="as-IN" sz="2400" dirty="0" smtClean="0"/>
              <a:t>সম্পদ/ব্যয় </a:t>
            </a:r>
            <a:r>
              <a:rPr lang="as-IN" sz="2400" dirty="0" smtClean="0"/>
              <a:t>বৃদ্ধি </a:t>
            </a:r>
            <a:r>
              <a:rPr lang="en-US" sz="2400" dirty="0" smtClean="0"/>
              <a:t>-</a:t>
            </a:r>
            <a:r>
              <a:rPr lang="as-IN" sz="2400" dirty="0" smtClean="0"/>
              <a:t> </a:t>
            </a:r>
            <a:r>
              <a:rPr lang="as-IN" sz="2400" dirty="0" smtClean="0"/>
              <a:t>ডেবিট |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as-IN" sz="2400" dirty="0" smtClean="0"/>
              <a:t>সম্পদ/ব্যয় </a:t>
            </a:r>
            <a:r>
              <a:rPr lang="as-IN" sz="2400" dirty="0" smtClean="0"/>
              <a:t>হ্রাস </a:t>
            </a:r>
            <a:r>
              <a:rPr lang="en-US" sz="2400" dirty="0" smtClean="0"/>
              <a:t>-</a:t>
            </a:r>
            <a:r>
              <a:rPr lang="as-IN" sz="2400" dirty="0" smtClean="0"/>
              <a:t>ক্রেডিট </a:t>
            </a:r>
            <a:r>
              <a:rPr lang="as-IN" sz="2400" dirty="0" smtClean="0"/>
              <a:t>|</a:t>
            </a:r>
          </a:p>
          <a:p>
            <a:pPr algn="just">
              <a:lnSpc>
                <a:spcPct val="150000"/>
              </a:lnSpc>
            </a:pPr>
            <a:r>
              <a:rPr lang="as-IN" sz="2400" b="1" dirty="0" smtClean="0"/>
              <a:t>উদাহরণ:</a:t>
            </a:r>
            <a:r>
              <a:rPr lang="as-IN" sz="2400" dirty="0" smtClean="0"/>
              <a:t> আসবাবপত্র ক্রয় (সম্পদ বৃদ্ধি = ডেবিট), বেতন প্রদান (ব্যয় বৃদ্ধি = ডেবিট)।</a:t>
            </a:r>
            <a:endParaRPr lang="as-IN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762000"/>
            <a:ext cx="792480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s-IN" sz="3200" b="1" dirty="0" smtClean="0"/>
              <a:t>সম্পদ ও ব্যয় (একই নিয়ম)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133600"/>
            <a:ext cx="7924800" cy="33701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s-IN" sz="2400" b="1" dirty="0" smtClean="0"/>
              <a:t>শিরোনাম</a:t>
            </a:r>
            <a:r>
              <a:rPr lang="as-IN" sz="2400" b="1" dirty="0" smtClean="0"/>
              <a:t>:</a:t>
            </a:r>
            <a:r>
              <a:rPr lang="as-IN" sz="2400" dirty="0" smtClean="0"/>
              <a:t> দায়, মালিকানা স্বত্ব ও আয় হিসাবের নিয়ম</a:t>
            </a:r>
          </a:p>
          <a:p>
            <a:pPr algn="just">
              <a:lnSpc>
                <a:spcPct val="150000"/>
              </a:lnSpc>
            </a:pPr>
            <a:r>
              <a:rPr lang="as-IN" sz="2400" b="1" dirty="0" smtClean="0"/>
              <a:t>বর্ণনা:</a:t>
            </a:r>
            <a:r>
              <a:rPr lang="as-IN" sz="2400" dirty="0" smtClean="0"/>
              <a:t> এই তিনটি হিসাবের ক্ষেত্রে সম্পদ ও ব্যয়ের ঠিক উল্টো নিয়ম কাজ করে। অর্থাৎ বৃদ্ধি পেলে ক্রেডিট এবং হ্রাস পেলে ডেবিট হয়।</a:t>
            </a:r>
          </a:p>
          <a:p>
            <a:pPr algn="just">
              <a:lnSpc>
                <a:spcPct val="150000"/>
              </a:lnSpc>
            </a:pPr>
            <a:r>
              <a:rPr lang="as-IN" sz="2400" dirty="0" smtClean="0"/>
              <a:t>দায়/মালিকানা </a:t>
            </a:r>
            <a:r>
              <a:rPr lang="as-IN" sz="2400" dirty="0" smtClean="0"/>
              <a:t>স্বত্ব/আয় বৃদ্ধি </a:t>
            </a:r>
            <a:r>
              <a:rPr lang="en-US" sz="2400" dirty="0" smtClean="0"/>
              <a:t>-</a:t>
            </a:r>
            <a:r>
              <a:rPr lang="as-IN" sz="2400" dirty="0" smtClean="0"/>
              <a:t> </a:t>
            </a:r>
            <a:r>
              <a:rPr lang="as-IN" sz="2400" dirty="0" smtClean="0"/>
              <a:t>ক্রেডিট | </a:t>
            </a:r>
            <a:r>
              <a:rPr lang="as-IN" sz="2400" dirty="0" smtClean="0"/>
              <a:t>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as-IN" sz="2400" dirty="0" smtClean="0"/>
              <a:t>দায়/মালিকানা </a:t>
            </a:r>
            <a:r>
              <a:rPr lang="as-IN" sz="2400" dirty="0" smtClean="0"/>
              <a:t>স্বত্ব/আয় হ্রাস </a:t>
            </a:r>
            <a:r>
              <a:rPr lang="en-US" sz="2400" dirty="0" smtClean="0"/>
              <a:t>-</a:t>
            </a:r>
            <a:r>
              <a:rPr lang="as-IN" sz="2400" dirty="0" smtClean="0"/>
              <a:t> </a:t>
            </a:r>
            <a:r>
              <a:rPr lang="as-IN" sz="2400" dirty="0" smtClean="0"/>
              <a:t>ডেবিট |</a:t>
            </a:r>
            <a:endParaRPr lang="as-IN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762000"/>
            <a:ext cx="7924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s-IN" sz="3200" b="1" dirty="0" smtClean="0"/>
              <a:t>দায়, মালিকানা স্বত্ব ও আয়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Mizan Sir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544</TotalTime>
  <Words>567</Words>
  <Application>Microsoft Office PowerPoint</Application>
  <PresentationFormat>On-screen Show (4:3)</PresentationFormat>
  <Paragraphs>96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381</cp:revision>
  <dcterms:created xsi:type="dcterms:W3CDTF">2026-03-11T13:01:56Z</dcterms:created>
  <dcterms:modified xsi:type="dcterms:W3CDTF">2026-04-25T13:06:13Z</dcterms:modified>
</cp:coreProperties>
</file>