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52" r:id="rId5"/>
    <p:sldId id="348" r:id="rId6"/>
    <p:sldId id="349" r:id="rId7"/>
    <p:sldId id="362" r:id="rId8"/>
    <p:sldId id="370" r:id="rId9"/>
    <p:sldId id="364" r:id="rId10"/>
    <p:sldId id="371" r:id="rId11"/>
    <p:sldId id="375" r:id="rId12"/>
    <p:sldId id="374" r:id="rId13"/>
    <p:sldId id="365" r:id="rId14"/>
    <p:sldId id="367" r:id="rId15"/>
    <p:sldId id="376" r:id="rId16"/>
    <p:sldId id="373" r:id="rId17"/>
    <p:sldId id="27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22" autoAdjust="0"/>
    <p:restoredTop sz="94660"/>
  </p:normalViewPr>
  <p:slideViewPr>
    <p:cSldViewPr>
      <p:cViewPr varScale="1">
        <p:scale>
          <a:sx n="59" d="100"/>
          <a:sy n="59" d="100"/>
        </p:scale>
        <p:origin x="88" y="276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xmlns="" id="{CCD6F0D2-F4FC-48BC-B64D-40224075477B}"/>
              </a:ext>
            </a:extLst>
          </p:cNvPr>
          <p:cNvSpPr txBox="1">
            <a:spLocks/>
          </p:cNvSpPr>
          <p:nvPr userDrawn="1"/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5EE06849-5269-4666-9B59-E56B9D48BC9E}"/>
              </a:ext>
            </a:extLst>
          </p:cNvPr>
          <p:cNvSpPr txBox="1">
            <a:spLocks/>
          </p:cNvSpPr>
          <p:nvPr userDrawn="1"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AED1C4-8D6E-4770-B92E-150905B0A0F5}"/>
              </a:ext>
            </a:extLst>
          </p:cNvPr>
          <p:cNvSpPr/>
          <p:nvPr userDrawn="1"/>
        </p:nvSpPr>
        <p:spPr>
          <a:xfrm>
            <a:off x="0" y="-168086"/>
            <a:ext cx="12233948" cy="702608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877292-9FC9-4EB8-B6A3-13AE3A0B5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>
            <a:off x="66141" y="-194470"/>
            <a:ext cx="1754299" cy="1886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872309-B37C-4D04-8E8A-2CC2B0E4E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117609" y="6324600"/>
            <a:ext cx="11998730" cy="529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D3D745-59C5-4581-9443-550C8C7DE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 flipV="1">
            <a:off x="10448402" y="-204702"/>
            <a:ext cx="1754299" cy="1886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F14496-1A7B-4534-8EBC-46137A256740}"/>
              </a:ext>
            </a:extLst>
          </p:cNvPr>
          <p:cNvSpPr txBox="1"/>
          <p:nvPr userDrawn="1"/>
        </p:nvSpPr>
        <p:spPr>
          <a:xfrm>
            <a:off x="9229961" y="6553200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Mobile- 01721242319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2B77AF-DC64-41DE-8821-81DD581689C1}"/>
              </a:ext>
            </a:extLst>
          </p:cNvPr>
          <p:cNvSpPr txBox="1"/>
          <p:nvPr userDrawn="1"/>
        </p:nvSpPr>
        <p:spPr>
          <a:xfrm>
            <a:off x="251398" y="6553200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Mohammad </a:t>
            </a:r>
            <a:r>
              <a:rPr lang="en-US" dirty="0" err="1">
                <a:solidFill>
                  <a:srgbClr val="7030A0"/>
                </a:solidFill>
                <a:latin typeface="Harlow Solid Italic" panose="04030604020F02020D02" pitchFamily="82" charset="0"/>
              </a:rPr>
              <a:t>Moniruzzaman</a:t>
            </a:r>
            <a:endParaRPr lang="en-US" dirty="0">
              <a:solidFill>
                <a:srgbClr val="7030A0"/>
              </a:solidFill>
              <a:latin typeface="Harlow Solid Italic" panose="04030604020F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ecteezy.com/vector-art/17076264-students-doing-group-work-students-studying-with-the-teacher-in-the-classroom-cartoon-vecto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winkl.com/blog/task-based-activities-for-esl-studen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B84D7F3-5055-4ECB-A09F-7A2FF851F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96197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36612" y="588627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8824" y="1295400"/>
            <a:ext cx="11050588" cy="1676400"/>
            <a:chOff x="758824" y="1295400"/>
            <a:chExt cx="11050588" cy="16764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759618" y="12954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0412" y="20955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58824" y="28956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8824" y="13716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08412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08339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08266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08193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08120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808047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80797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807901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80782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251699" y="1446848"/>
            <a:ext cx="22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251699" y="2177675"/>
            <a:ext cx="22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017160" y="141321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017160" y="2166419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5078742" y="1434512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5078742" y="2187714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69342" y="1421224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69342" y="2174426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059942" y="1421224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059941" y="2174426"/>
            <a:ext cx="77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974342" y="1434512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974341" y="2187714"/>
            <a:ext cx="77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041142" y="1434512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041141" y="2187714"/>
            <a:ext cx="76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031742" y="143451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031742" y="2187714"/>
            <a:ext cx="71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944554" y="1434512"/>
            <a:ext cx="7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1006931" y="2187714"/>
            <a:ext cx="72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3108186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৩, ৬, ৯, ১২, ১৫, ১৮…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424088" y="3630874"/>
            <a:ext cx="742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৩, ৬, ৯, ১২, ১৫, ১৮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4231131"/>
            <a:ext cx="11582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717157" y="4893145"/>
            <a:ext cx="965825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1E79E83-C2A0-429D-BAB5-50D93C488EC6}"/>
              </a:ext>
            </a:extLst>
          </p:cNvPr>
          <p:cNvSpPr/>
          <p:nvPr/>
        </p:nvSpPr>
        <p:spPr>
          <a:xfrm>
            <a:off x="206687" y="5616714"/>
            <a:ext cx="11982138" cy="751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গুণিতক = ঐ সংখ্যার সাথে পূর্ণ সংখ্যার গুণফল।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25656" y="549926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30921" y="1981200"/>
            <a:ext cx="888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৩,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১৮,  ২১,  ২৪……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2692544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৪,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১৬,  ২০,  ২৪,  ২৮,  ৩২……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08412" y="2029756"/>
            <a:ext cx="685800" cy="523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75012" y="2753326"/>
            <a:ext cx="685800" cy="523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3012" y="2067526"/>
            <a:ext cx="685800" cy="523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56212" y="2705489"/>
            <a:ext cx="685800" cy="523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84213" y="340388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5656" y="4115232"/>
            <a:ext cx="4125756" cy="20163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,  ৬, ৯         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১৫, ১৮,  ২১,    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579812" y="4115233"/>
            <a:ext cx="4038600" cy="20163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৪, ৮,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১৬, ২০,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২৮, ৩২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570412" y="3429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847012" y="3309976"/>
            <a:ext cx="415289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গুণ্কি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845424" y="4880583"/>
            <a:ext cx="415289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১২,  ২৪, ৩৬ …… </a:t>
            </a:r>
          </a:p>
        </p:txBody>
      </p:sp>
    </p:spTree>
    <p:extLst>
      <p:ext uri="{BB962C8B-B14F-4D97-AF65-F5344CB8AC3E}">
        <p14:creationId xmlns:p14="http://schemas.microsoft.com/office/powerpoint/2010/main" val="26987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4" grpId="0"/>
      <p:bldP spid="3" grpId="0" animBg="1"/>
      <p:bldP spid="46" grpId="0" animBg="1"/>
      <p:bldP spid="47" grpId="0" animBg="1"/>
      <p:bldP spid="48" grpId="0" animBg="1"/>
      <p:bldP spid="49" grpId="0"/>
      <p:bldP spid="4" grpId="0" animBg="1"/>
      <p:bldP spid="50" grpId="0" animBg="1"/>
      <p:bldP spid="51" grpId="0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6BC57B-7E33-4849-849C-19C4753B4F6D}"/>
              </a:ext>
            </a:extLst>
          </p:cNvPr>
          <p:cNvSpPr txBox="1"/>
          <p:nvPr/>
        </p:nvSpPr>
        <p:spPr>
          <a:xfrm>
            <a:off x="1250006" y="247244"/>
            <a:ext cx="1005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থেকে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গুণিতক বৃত্ত দিয়ে চিহ্নিত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53125C-D1B0-4058-9537-4036A4F10ACD}"/>
              </a:ext>
            </a:extLst>
          </p:cNvPr>
          <p:cNvSpPr/>
          <p:nvPr/>
        </p:nvSpPr>
        <p:spPr>
          <a:xfrm>
            <a:off x="455611" y="1676400"/>
            <a:ext cx="11595839" cy="1251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chemeClr val="tx1"/>
                </a:solidFill>
              </a:rPr>
              <a:t>  ২  ৩  ৪  ৫  ৬  ৭  ৮ ৯  ১০  ১১  ১২  ১৩  ১৪  ১৫  ১৬  ১৭  ১৮  ১৯  ২০  ২১  ২২ ২৩  ২৪ ২৫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BE743A-771A-4C3E-BBB9-1F6DD2A8FEEE}"/>
              </a:ext>
            </a:extLst>
          </p:cNvPr>
          <p:cNvSpPr txBox="1"/>
          <p:nvPr/>
        </p:nvSpPr>
        <p:spPr>
          <a:xfrm>
            <a:off x="768851" y="979905"/>
            <a:ext cx="3048000" cy="76924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2134488" y="1676400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D7F586B-3AA3-4C0A-8836-619B29A27D96}"/>
              </a:ext>
            </a:extLst>
          </p:cNvPr>
          <p:cNvSpPr/>
          <p:nvPr/>
        </p:nvSpPr>
        <p:spPr>
          <a:xfrm>
            <a:off x="4438444" y="1723857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04E6155-0C88-4178-A994-3C0E32DB7329}"/>
              </a:ext>
            </a:extLst>
          </p:cNvPr>
          <p:cNvSpPr/>
          <p:nvPr/>
        </p:nvSpPr>
        <p:spPr>
          <a:xfrm>
            <a:off x="7075998" y="1723857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E6E231C-AD61-4958-8CEE-BB2277FB8208}"/>
              </a:ext>
            </a:extLst>
          </p:cNvPr>
          <p:cNvSpPr/>
          <p:nvPr/>
        </p:nvSpPr>
        <p:spPr>
          <a:xfrm>
            <a:off x="4700044" y="2293331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3D19183-38C3-49DE-9F33-87A3FA7A8A64}"/>
              </a:ext>
            </a:extLst>
          </p:cNvPr>
          <p:cNvSpPr/>
          <p:nvPr/>
        </p:nvSpPr>
        <p:spPr>
          <a:xfrm>
            <a:off x="8011980" y="2233385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0842CD3-24C9-4386-BBF1-EACDFA192A5E}"/>
              </a:ext>
            </a:extLst>
          </p:cNvPr>
          <p:cNvSpPr/>
          <p:nvPr/>
        </p:nvSpPr>
        <p:spPr>
          <a:xfrm>
            <a:off x="10342331" y="1723633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8AEE0AF-90BD-4BD0-9BFE-6402931C6471}"/>
              </a:ext>
            </a:extLst>
          </p:cNvPr>
          <p:cNvSpPr/>
          <p:nvPr/>
        </p:nvSpPr>
        <p:spPr>
          <a:xfrm>
            <a:off x="137375" y="3934717"/>
            <a:ext cx="11914075" cy="22302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 ২  ৩  ৪  ৫  ৬  ৭  ৮ ৯  ১০  ১১  ১২  ১৩  ১৪  ১৫  ১৬  ১৭  ১৮  ১৯  ২০  ২১  ২২ ২৩  ২৪ ২৫  ২৬ ২৭  ২৮ ২৯  ৩০ ৩১ ৩২ ৩৩ ৩৪ ৩৫ ৩৬ ৩৭ ৩৮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7F80D7-DCA9-4908-870B-B4791D27950B}"/>
              </a:ext>
            </a:extLst>
          </p:cNvPr>
          <p:cNvSpPr txBox="1"/>
          <p:nvPr/>
        </p:nvSpPr>
        <p:spPr>
          <a:xfrm>
            <a:off x="768851" y="3110322"/>
            <a:ext cx="265256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এর গুণিতক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61B82AA-8223-4DAA-8143-908A9CBDF09C}"/>
              </a:ext>
            </a:extLst>
          </p:cNvPr>
          <p:cNvSpPr/>
          <p:nvPr/>
        </p:nvSpPr>
        <p:spPr>
          <a:xfrm>
            <a:off x="3142469" y="4150811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D2D7F5D-2582-4749-B8C5-791BF0F1CB99}"/>
              </a:ext>
            </a:extLst>
          </p:cNvPr>
          <p:cNvSpPr/>
          <p:nvPr/>
        </p:nvSpPr>
        <p:spPr>
          <a:xfrm>
            <a:off x="7102393" y="4141895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E14BFED-BFA6-4CC4-AE6D-6AFF4BFEBD88}"/>
              </a:ext>
            </a:extLst>
          </p:cNvPr>
          <p:cNvSpPr/>
          <p:nvPr/>
        </p:nvSpPr>
        <p:spPr>
          <a:xfrm>
            <a:off x="262524" y="4741349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32CD30E-E472-4086-B5EC-791BDEC43BCF}"/>
              </a:ext>
            </a:extLst>
          </p:cNvPr>
          <p:cNvSpPr/>
          <p:nvPr/>
        </p:nvSpPr>
        <p:spPr>
          <a:xfrm>
            <a:off x="5374426" y="4741347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5429F4A7-2359-439E-B2B1-A289F79E9783}"/>
              </a:ext>
            </a:extLst>
          </p:cNvPr>
          <p:cNvSpPr/>
          <p:nvPr/>
        </p:nvSpPr>
        <p:spPr>
          <a:xfrm>
            <a:off x="10630325" y="4741349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42D2C4F-E3ED-411B-852F-92D3D6CE345E}"/>
              </a:ext>
            </a:extLst>
          </p:cNvPr>
          <p:cNvSpPr/>
          <p:nvPr/>
        </p:nvSpPr>
        <p:spPr>
          <a:xfrm>
            <a:off x="3338503" y="5190933"/>
            <a:ext cx="801237" cy="767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13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513013" y="1066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54456" y="1778144"/>
            <a:ext cx="4125756" cy="20163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৮,            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১৬, ২০,          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08612" y="1778145"/>
            <a:ext cx="4038600" cy="20163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৬, ১৮,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৩০, ৩৬,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399212" y="10919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631098" y="4343400"/>
            <a:ext cx="613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১২,  ২৪,  ৩৬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F8CEE7-434E-761B-162C-4AC99987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EF8-1E48-486B-AAB3-C94FB6974E2F}" type="datetime1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0E4C56-4FAC-D239-EE73-2A8D9D4F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CFDA09-C427-9FE0-DF48-CB5328AA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5441-0E93-4993-81DB-680361CDBE47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B19913-0E45-EF43-E3E3-16756D7C89C0}"/>
              </a:ext>
            </a:extLst>
          </p:cNvPr>
          <p:cNvSpPr/>
          <p:nvPr/>
        </p:nvSpPr>
        <p:spPr>
          <a:xfrm>
            <a:off x="3241227" y="581686"/>
            <a:ext cx="4511832" cy="104686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41D496-EB73-C2F3-910B-6792B8773671}"/>
              </a:ext>
            </a:extLst>
          </p:cNvPr>
          <p:cNvSpPr txBox="1"/>
          <p:nvPr/>
        </p:nvSpPr>
        <p:spPr>
          <a:xfrm>
            <a:off x="1413019" y="2243342"/>
            <a:ext cx="9937824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Wingdings" panose="05000000000000000000" pitchFamily="2" charset="2"/>
              <a:buChar char="v"/>
            </a:pP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গূণিতক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A7EEA88-425C-40C6-08F1-92B5281F3A89}"/>
              </a:ext>
            </a:extLst>
          </p:cNvPr>
          <p:cNvSpPr/>
          <p:nvPr/>
        </p:nvSpPr>
        <p:spPr>
          <a:xfrm>
            <a:off x="9964856" y="2456027"/>
            <a:ext cx="368614" cy="2470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B69AFC-9ADC-E625-3D06-67EAB8CF5B78}"/>
              </a:ext>
            </a:extLst>
          </p:cNvPr>
          <p:cNvSpPr txBox="1"/>
          <p:nvPr/>
        </p:nvSpPr>
        <p:spPr>
          <a:xfrm>
            <a:off x="1150073" y="3600409"/>
            <a:ext cx="10910965" cy="1200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 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২  ৩  ৪   ৫   ৬   ৭    ৮   ৯   ১০   ১১   ১২   ১৩  ১৪  ১৫  ১৬  ১৭  ১৮  ১৯  ২০  ২১  ২২  ২৩  ২৪  ২৫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0E90F3E-B543-50C4-40A5-C727CA078E91}"/>
              </a:ext>
            </a:extLst>
          </p:cNvPr>
          <p:cNvSpPr txBox="1"/>
          <p:nvPr/>
        </p:nvSpPr>
        <p:spPr>
          <a:xfrm>
            <a:off x="1150074" y="4983149"/>
            <a:ext cx="10910964" cy="12000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-১  ২  ৩  ৪   ৫   ৬   ৭    ৮   ৯   ১০   ১১   ১২   ১৩  ১৪  ১৫  ১৬  ১৭  ১৮  ১৯  ২০  ২১  ২২  ২৩  ২৪  ২৫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F6EC74F-4F39-A111-5181-5299C3354D04}"/>
              </a:ext>
            </a:extLst>
          </p:cNvPr>
          <p:cNvSpPr/>
          <p:nvPr/>
        </p:nvSpPr>
        <p:spPr>
          <a:xfrm>
            <a:off x="2345634" y="4217072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3228407-3081-23B6-52AB-FFD65878E73B}"/>
              </a:ext>
            </a:extLst>
          </p:cNvPr>
          <p:cNvSpPr/>
          <p:nvPr/>
        </p:nvSpPr>
        <p:spPr>
          <a:xfrm>
            <a:off x="8916243" y="3626081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847EBBF-7DA1-E10F-299F-96179AADFD87}"/>
              </a:ext>
            </a:extLst>
          </p:cNvPr>
          <p:cNvSpPr/>
          <p:nvPr/>
        </p:nvSpPr>
        <p:spPr>
          <a:xfrm>
            <a:off x="5129188" y="3626081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59EF953-F4AB-2BB4-DCE7-132EF28E0601}"/>
              </a:ext>
            </a:extLst>
          </p:cNvPr>
          <p:cNvSpPr/>
          <p:nvPr/>
        </p:nvSpPr>
        <p:spPr>
          <a:xfrm>
            <a:off x="1051778" y="5550952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4373B89-CBF2-B236-2E4A-94D92515AC02}"/>
              </a:ext>
            </a:extLst>
          </p:cNvPr>
          <p:cNvSpPr/>
          <p:nvPr/>
        </p:nvSpPr>
        <p:spPr>
          <a:xfrm>
            <a:off x="6094412" y="5513819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1D81AF2-028D-D656-5155-9E1F5F0E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55" y="5042740"/>
            <a:ext cx="755773" cy="639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6D897AE-60A6-335C-B075-C4E7B4D3F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53058" y="137383"/>
            <a:ext cx="3048852" cy="2067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F6EC74F-4F39-A111-5181-5299C3354D04}"/>
              </a:ext>
            </a:extLst>
          </p:cNvPr>
          <p:cNvSpPr/>
          <p:nvPr/>
        </p:nvSpPr>
        <p:spPr>
          <a:xfrm>
            <a:off x="6132689" y="4178318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193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23106" y="1828800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জোড়ায়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A691F9F-94B2-C843-8A5F-F785ACB6B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25634" b="7280"/>
          <a:stretch/>
        </p:blipFill>
        <p:spPr>
          <a:xfrm>
            <a:off x="8134071" y="-131830"/>
            <a:ext cx="1922741" cy="11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4440" y="117064"/>
            <a:ext cx="2879945" cy="8308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749642" y="3055014"/>
            <a:ext cx="1600842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১৬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2794777" y="3055014"/>
            <a:ext cx="1634316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২৬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4873387" y="3055014"/>
            <a:ext cx="1581255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২৪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487215" y="1065099"/>
            <a:ext cx="8452493" cy="7693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6898935" y="3055014"/>
            <a:ext cx="1859427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১৪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845858" y="2978107"/>
            <a:ext cx="2360917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910512" y="4940971"/>
            <a:ext cx="1574764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৪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929426" y="4915220"/>
            <a:ext cx="1318973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৬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160696" y="4947804"/>
            <a:ext cx="2093310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৫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3820" y="4980387"/>
            <a:ext cx="1477632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9855157" y="4950651"/>
            <a:ext cx="2216110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238C00-3DD3-4C87-8AE3-5CD69471FA82}"/>
              </a:ext>
            </a:extLst>
          </p:cNvPr>
          <p:cNvSpPr txBox="1"/>
          <p:nvPr/>
        </p:nvSpPr>
        <p:spPr>
          <a:xfrm>
            <a:off x="505328" y="2000077"/>
            <a:ext cx="7605046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৬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8C1FE65-757F-4807-B1B3-2A1A2F6258ED}"/>
              </a:ext>
            </a:extLst>
          </p:cNvPr>
          <p:cNvSpPr txBox="1"/>
          <p:nvPr/>
        </p:nvSpPr>
        <p:spPr>
          <a:xfrm>
            <a:off x="657708" y="3883636"/>
            <a:ext cx="6084692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97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5042368" y="-1125429"/>
            <a:ext cx="2795673" cy="5847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6CB553-94FB-407E-9610-DB4A41052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2286000"/>
            <a:ext cx="5124472" cy="2616835"/>
          </a:xfrm>
          <a:prstGeom prst="rect">
            <a:avLst/>
          </a:prstGeom>
        </p:spPr>
      </p:pic>
      <p:pic>
        <p:nvPicPr>
          <p:cNvPr id="5" name="Picture 4" descr="F:\New folder (2)\Animated gif\img8.gif">
            <a:extLst>
              <a:ext uri="{FF2B5EF4-FFF2-40B4-BE49-F238E27FC236}">
                <a16:creationId xmlns="" xmlns:a16="http://schemas.microsoft.com/office/drawing/2014/main" id="{2031BD29-DBC7-4F08-82F9-E112BB8A7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48" y="97050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="" xmlns:a16="http://schemas.microsoft.com/office/drawing/2014/main" id="{F1228068-1FBA-4930-BCD8-AE8397D438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="" xmlns:a16="http://schemas.microsoft.com/office/drawing/2014/main" id="{71223450-9C09-4527-8E94-4755548548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="" xmlns:a16="http://schemas.microsoft.com/office/drawing/2014/main" id="{58FDFCD8-C08B-405D-8180-FBA722249E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12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CD849F-F864-4BA7-9F65-2A9D8DD4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" y="-112543"/>
            <a:ext cx="12163863" cy="6787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C886E7-CF1F-4D8F-9AA0-DCDC59B1429B}"/>
              </a:ext>
            </a:extLst>
          </p:cNvPr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D36ABC-7B11-4D94-B9C0-0C015B015BF8}"/>
              </a:ext>
            </a:extLst>
          </p:cNvPr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B6A521-4FAC-4263-B097-F1822E45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182740"/>
            <a:ext cx="10437812" cy="728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94158E-0D0B-49DE-B07D-1E3D2F85343B}"/>
              </a:ext>
            </a:extLst>
          </p:cNvPr>
          <p:cNvSpPr txBox="1"/>
          <p:nvPr/>
        </p:nvSpPr>
        <p:spPr>
          <a:xfrm>
            <a:off x="386041" y="1424970"/>
            <a:ext cx="111341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3CF8D6-D19E-4580-B8DB-25904A5FE5B8}"/>
              </a:ext>
            </a:extLst>
          </p:cNvPr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1ECEFE-8A09-477F-85CB-F8215CC58C27}"/>
              </a:ext>
            </a:extLst>
          </p:cNvPr>
          <p:cNvSpPr txBox="1"/>
          <p:nvPr/>
        </p:nvSpPr>
        <p:spPr>
          <a:xfrm>
            <a:off x="227012" y="3812178"/>
            <a:ext cx="6004366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en-US" sz="36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মোবাইল:01721242319</a:t>
            </a: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Email: mztutul2006@gmail.com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17C88AB-41B9-4F5C-AB70-9470D737A185}"/>
              </a:ext>
            </a:extLst>
          </p:cNvPr>
          <p:cNvGrpSpPr/>
          <p:nvPr/>
        </p:nvGrpSpPr>
        <p:grpSpPr>
          <a:xfrm>
            <a:off x="6475412" y="1617618"/>
            <a:ext cx="527022" cy="4605282"/>
            <a:chOff x="6788179" y="1941341"/>
            <a:chExt cx="1065299" cy="2982353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8252E1A-F133-42B6-868F-3A9E6CFD3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0" t="67328" r="20510" b="651"/>
            <a:stretch/>
          </p:blipFill>
          <p:spPr>
            <a:xfrm rot="16200000">
              <a:off x="6079889" y="3150106"/>
              <a:ext cx="2982353" cy="5648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5B76ED5-C8BB-4158-835E-E1D814D28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0" t="67328" r="20510" b="651"/>
            <a:stretch/>
          </p:blipFill>
          <p:spPr>
            <a:xfrm rot="16200000" flipV="1">
              <a:off x="5648315" y="3081205"/>
              <a:ext cx="2982353" cy="70262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519509" y="0"/>
            <a:ext cx="3708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1212" y="3810000"/>
            <a:ext cx="499289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417444"/>
            <a:ext cx="2657442" cy="290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509268-419A-5C43-5D8D-E6DC969641B7}"/>
              </a:ext>
            </a:extLst>
          </p:cNvPr>
          <p:cNvSpPr txBox="1"/>
          <p:nvPr/>
        </p:nvSpPr>
        <p:spPr>
          <a:xfrm>
            <a:off x="6252918" y="1157408"/>
            <a:ext cx="475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03" y="756124"/>
            <a:ext cx="2444226" cy="28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0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8646" y="1057076"/>
            <a:ext cx="48120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endParaRPr lang="bn-BD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012" y="2743200"/>
            <a:ext cx="1165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গুণিতকের</a:t>
            </a:r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BD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72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06" y="2286000"/>
            <a:ext cx="11746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2.৮.২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সংখ্যার বিভাজ্যতার ধারণা ব্যবহার করে উৎসাহের সঙ্গে গুণিতক ও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গুণনী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নির্ণ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দৈনন্দিন জীবনে গুনিত ও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গুণনী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 বিভিন্ন সমস্যা সমাধান করতে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0800" y="857071"/>
            <a:ext cx="2995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132012" y="1143000"/>
            <a:ext cx="671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ণিতক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208212" y="2057400"/>
            <a:ext cx="671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গুণিত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132012" y="2971800"/>
            <a:ext cx="671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চারটি গুণিতক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055812" y="152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Slide Number Placeholder 3">
            <a:extLst>
              <a:ext uri="{FF2B5EF4-FFF2-40B4-BE49-F238E27FC236}">
                <a16:creationId xmlns="" xmlns:a16="http://schemas.microsoft.com/office/drawing/2014/main" id="{1A9D2979-4693-72B7-BAF5-B2CB07E6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4E5441-0E93-4993-81DB-680361CDBE47}" type="slidenum"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fld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853359"/>
            <a:ext cx="4394200" cy="24747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8012" y="367194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A Grade Fresh Lychee Fruit, Packaging Size: 10 Kg at ₹ 4/piece in Mirzap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68" y="2977769"/>
            <a:ext cx="2687493" cy="20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60412" y="5007296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12812" y="1676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89612" y="1905000"/>
            <a:ext cx="18288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075612" y="1752600"/>
            <a:ext cx="137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12812" y="28735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89612" y="3102114"/>
            <a:ext cx="18288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075612" y="2949714"/>
            <a:ext cx="137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12812" y="41689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789612" y="4397514"/>
            <a:ext cx="18288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075612" y="4245114"/>
            <a:ext cx="137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36612" y="588627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পূরণ করি এবং আলোচনা করি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লিচু লাগতে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8824" y="1295400"/>
            <a:ext cx="11050588" cy="1676400"/>
            <a:chOff x="758824" y="1295400"/>
            <a:chExt cx="11050588" cy="16764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759618" y="12954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0412" y="20955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58824" y="28956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8824" y="13716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08412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08339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08266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08193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08120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808047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80797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807901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80782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251699" y="1481431"/>
            <a:ext cx="22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251699" y="2212258"/>
            <a:ext cx="22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017160" y="1447800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017160" y="2201002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5078742" y="1469095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5078742" y="222229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69342" y="145580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69342" y="2209009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059942" y="145580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059941" y="2209009"/>
            <a:ext cx="77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974342" y="1469095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974341" y="2222297"/>
            <a:ext cx="77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041142" y="1469095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041142" y="222229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031742" y="146909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031742" y="222229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944554" y="1469095"/>
            <a:ext cx="7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1006931" y="2222297"/>
            <a:ext cx="72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32004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 ৮, ১২, ১৬, ২০ 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378741" y="3924300"/>
            <a:ext cx="742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৮, ১২, ১৬, ২০, ২৪ 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4648200"/>
            <a:ext cx="11582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750</Words>
  <Application>Microsoft Office PowerPoint</Application>
  <PresentationFormat>Custom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Harlow Solid Italic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MUSHFIKAH</dc:creator>
  <cp:lastModifiedBy>Microsoft account</cp:lastModifiedBy>
  <cp:revision>233</cp:revision>
  <dcterms:created xsi:type="dcterms:W3CDTF">2006-08-16T00:00:00Z</dcterms:created>
  <dcterms:modified xsi:type="dcterms:W3CDTF">2026-04-21T01:00:14Z</dcterms:modified>
</cp:coreProperties>
</file>