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81" r:id="rId4"/>
    <p:sldId id="326" r:id="rId5"/>
    <p:sldId id="279" r:id="rId6"/>
    <p:sldId id="318" r:id="rId7"/>
    <p:sldId id="320" r:id="rId8"/>
    <p:sldId id="321" r:id="rId9"/>
    <p:sldId id="288" r:id="rId10"/>
    <p:sldId id="322" r:id="rId11"/>
    <p:sldId id="325" r:id="rId12"/>
    <p:sldId id="300" r:id="rId13"/>
    <p:sldId id="283" r:id="rId14"/>
    <p:sldId id="301" r:id="rId15"/>
    <p:sldId id="292" r:id="rId16"/>
    <p:sldId id="304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86797" autoAdjust="0"/>
  </p:normalViewPr>
  <p:slideViewPr>
    <p:cSldViewPr snapToGrid="0">
      <p:cViewPr varScale="1">
        <p:scale>
          <a:sx n="71" d="100"/>
          <a:sy n="71" d="100"/>
        </p:scale>
        <p:origin x="9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0F22-60C0-6B04-6BFC-1E4984325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71E31-1F99-2745-7DDD-66A258274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5201-36B3-456D-1DA5-787DA2A5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A74C-CE42-EEE4-4DCE-4F324C17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666FB-59AB-B295-7C9A-EAB43A5F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31EF-8DF4-5DEE-695B-5F4FD115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75C30-57D6-D97F-20C9-36D2FA765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139D1-00AC-775B-1A15-08B27ED1A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A45D4-61CC-5993-FBF8-86D6A5AF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5CB1-18B8-4C8B-3125-55324875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57738-C1A6-66C5-E0A9-CBCC51BFC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FB4875-138C-EF67-C018-3E041D2E3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FB84C-300C-D585-4F97-42CBF31D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F629E-2B5D-205C-8D64-007817A2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EC1B-D001-FA05-30CD-F21BC9A1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CBE6-2393-D95A-0C51-1D24E161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B5C4-D921-5D2D-1274-CFBD85317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6E872-8A10-10F1-A352-9C6E4620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4595A-C82A-8A70-459E-2C4DB5B3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B4F53-8024-DC03-C840-6F442433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CEE4-790F-87C6-21B8-71E2EABB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A106C-DB4F-0E1B-DD5C-4C0C48BB2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F046-8144-4014-BB4F-3392C946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872FA-13BF-FCDF-3D88-4DAB3B7E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15A1D-2A57-BBDF-EC7A-C9740DD2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0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BC48-CE7C-AFE2-531A-EEA847FC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696FF-726D-ECEB-E813-3C57AF321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E621C-A62F-F541-6C6A-37D6F81AA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09902-A05A-60DF-3807-B29477721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3B34F-2FF0-DB61-C3C4-124B2BD9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600AF-2F37-9631-8D8F-6FCA1985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CAF3-D103-8E5A-1894-A42C3AF3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E70E1-BDD1-3285-800A-4F3EA4658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E0980-D802-8FCA-E1CB-DFD282EB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4B22D-814C-77F8-EEED-A56904FAE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91B61-8399-B992-F744-00D59568F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E9A4-4E4F-0270-27B7-D6B75D7D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6BFD-AFB1-8ACD-5203-1AE11CF3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03970-DAF0-AB39-3594-C6085071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78A8-7D9C-BB46-2C9E-A3EC2435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DCBDC-58A1-253D-6C21-6631AD7B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EFC1C-2056-850F-1962-790F8768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B52EB8-CF01-E4F2-B3D8-DE30F16A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739E3A-5C42-EDF1-CB95-8B87185E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25DBB5-DF7E-A4EB-48CE-89B9F105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BDB80-F211-D76E-9E94-DC801E68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3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968E-5D2C-96D9-5C23-AEFD0383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97DC-F825-002F-E8E2-13EA02FD5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5A5C5-2639-E9DB-3EFD-27F70E65F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5B924-DFC8-F921-9093-6B4FE282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C10FE-568C-3995-C214-C387ED76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5E278-6378-9F17-C527-95E9EC59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B7D34-2A21-6F19-29B9-6BCB512B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AB628-5B19-D4B6-3835-F9A757D9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14FA6-7B79-030A-D7B5-02C9CEF8D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CA38-CCC2-CD4E-CDB0-FBE9361E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FF50E-7A6E-77E7-ABF3-C56ACEA2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D4317-4D73-9D17-C804-58CFC580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/>
            </a:gs>
            <a:gs pos="74000">
              <a:schemeClr val="bg1"/>
            </a:gs>
            <a:gs pos="83000">
              <a:schemeClr val="accent1">
                <a:lumMod val="20000"/>
                <a:lumOff val="8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F619F-8755-C769-94F7-A3F526B3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A03BF-5FC8-01E7-74C2-2428E50D7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FEE20-08B3-066D-3E0C-F4887ADD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51F11-4466-430C-8830-1AB1F984465B}" type="datetimeFigureOut">
              <a:rPr lang="en-US" smtClean="0"/>
              <a:t>14-Apr-26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94DEA-B723-0297-AE49-007998618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76BD1-54AB-9E14-7C47-217787F0C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4A8F-0086-4ABD-BFEF-75F2CBA9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A75708-FD79-2823-E864-694FBA03451E}"/>
              </a:ext>
            </a:extLst>
          </p:cNvPr>
          <p:cNvSpPr txBox="1"/>
          <p:nvPr/>
        </p:nvSpPr>
        <p:spPr>
          <a:xfrm>
            <a:off x="3244587" y="279335"/>
            <a:ext cx="6272980" cy="7755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74354-E7D1-C629-5188-DD98535B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1054932"/>
            <a:ext cx="11370833" cy="54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068CF-BB39-A1E2-A0BA-77CA5F72D264}"/>
              </a:ext>
            </a:extLst>
          </p:cNvPr>
          <p:cNvSpPr/>
          <p:nvPr/>
        </p:nvSpPr>
        <p:spPr>
          <a:xfrm>
            <a:off x="6257367" y="339381"/>
            <a:ext cx="5597562" cy="19057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মাদের প্রধান  খাবার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ভাত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মাচ্ছ,মাংস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সবজি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রান্না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ভর্তায়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নাপ্পি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ব্যাবহার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36E45-8B26-0F0A-E15D-376539CA3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2" y="159015"/>
            <a:ext cx="3260020" cy="2342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D490C6-7D8D-1757-70CF-CC6663F76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9" t="33592" r="18263"/>
          <a:stretch>
            <a:fillRect/>
          </a:stretch>
        </p:blipFill>
        <p:spPr>
          <a:xfrm>
            <a:off x="3524923" y="159015"/>
            <a:ext cx="2327238" cy="2342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9AFC4-9657-CBE8-4098-A046DBD86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2" y="3186345"/>
            <a:ext cx="2911253" cy="331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25E44F-C68A-C648-C139-40DAF3E0C146}"/>
              </a:ext>
            </a:extLst>
          </p:cNvPr>
          <p:cNvSpPr/>
          <p:nvPr/>
        </p:nvSpPr>
        <p:spPr>
          <a:xfrm>
            <a:off x="3625328" y="3816795"/>
            <a:ext cx="8347450" cy="1615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ছেলে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–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মেয়েদের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ঐতিহ্যবাহী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পোশাকের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থামি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 ও “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আঙ্গি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”।</a:t>
            </a:r>
          </a:p>
        </p:txBody>
      </p:sp>
    </p:spTree>
    <p:extLst>
      <p:ext uri="{BB962C8B-B14F-4D97-AF65-F5344CB8AC3E}">
        <p14:creationId xmlns:p14="http://schemas.microsoft.com/office/powerpoint/2010/main" val="8369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5F20-24BE-3FB0-17EE-B34B9CC7A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55F1DF-CDDB-14BD-6897-FE7317440CF9}"/>
              </a:ext>
            </a:extLst>
          </p:cNvPr>
          <p:cNvSpPr/>
          <p:nvPr/>
        </p:nvSpPr>
        <p:spPr>
          <a:xfrm>
            <a:off x="5766098" y="2581836"/>
            <a:ext cx="4561243" cy="11187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প্রধান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সামাজিক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উৎসব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“</a:t>
            </a:r>
            <a:r>
              <a:rPr lang="en-US" sz="36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সাংগ্রাই</a:t>
            </a:r>
            <a:r>
              <a:rPr lang="en-US" sz="36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952AB-8AAD-3557-D7D9-96227CCED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8" y="3883511"/>
            <a:ext cx="4494704" cy="2627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E63E8-3303-1C86-EEE8-6E82B825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4" y="570788"/>
            <a:ext cx="4538216" cy="28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CC807-5A93-4ED1-B21A-F35777F4EB4B}"/>
              </a:ext>
            </a:extLst>
          </p:cNvPr>
          <p:cNvSpPr/>
          <p:nvPr/>
        </p:nvSpPr>
        <p:spPr>
          <a:xfrm>
            <a:off x="3798010" y="429387"/>
            <a:ext cx="4979739" cy="7852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      পাঠ্যবইয়ের সংযোগ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83822-DDD2-4632-8A1D-8175079C1D89}"/>
              </a:ext>
            </a:extLst>
          </p:cNvPr>
          <p:cNvSpPr txBox="1"/>
          <p:nvPr/>
        </p:nvSpPr>
        <p:spPr>
          <a:xfrm>
            <a:off x="3156158" y="3904020"/>
            <a:ext cx="669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26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খুলতে বল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IN" sz="1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book 123.gif">
            <a:extLst>
              <a:ext uri="{FF2B5EF4-FFF2-40B4-BE49-F238E27FC236}">
                <a16:creationId xmlns:a16="http://schemas.microsoft.com/office/drawing/2014/main" id="{D47F41D4-CB25-4701-B1B2-AEFFED2797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86502" y="1027610"/>
            <a:ext cx="4791247" cy="227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99672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A003F5-8B69-2038-4651-4C4CE91B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9" y="790754"/>
            <a:ext cx="10445675" cy="54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002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1CB76F-9233-4617-B66A-BBEEC4255245}"/>
              </a:ext>
            </a:extLst>
          </p:cNvPr>
          <p:cNvSpPr txBox="1"/>
          <p:nvPr/>
        </p:nvSpPr>
        <p:spPr>
          <a:xfrm>
            <a:off x="957867" y="2274838"/>
            <a:ext cx="10565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b="0" u="none" strike="noStrike" dirty="0">
              <a:effectLst/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ভাষার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নাম</a:t>
            </a:r>
            <a:r>
              <a:rPr lang="as-IN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--------- </a:t>
            </a:r>
            <a:r>
              <a:rPr lang="as-IN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endParaRPr lang="en-US" sz="3600" b="0" u="none" strike="noStrike" dirty="0">
              <a:effectLst/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মারমারা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ঘর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-------</a:t>
            </a:r>
            <a:r>
              <a:rPr lang="en-US" sz="3600" dirty="0" err="1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উপর</a:t>
            </a:r>
            <a:r>
              <a:rPr lang="bn-IN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মার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মারা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b="0" u="none" strike="noStrike" dirty="0" err="1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মুলত</a:t>
            </a:r>
            <a:r>
              <a:rPr lang="en-US" sz="3600" b="0" u="none" strike="noStrike" dirty="0">
                <a:effectLst/>
                <a:latin typeface="BenSenHandwriting" panose="02000500020000020004" pitchFamily="2" charset="0"/>
                <a:cs typeface="BenSenHandwriting" panose="02000500020000020004" pitchFamily="2" charset="0"/>
              </a:rPr>
              <a:t>     </a:t>
            </a:r>
            <a:r>
              <a:rPr lang="bn-IN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------ </a:t>
            </a:r>
            <a:r>
              <a:rPr lang="en-US" sz="3600" dirty="0" err="1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</a:t>
            </a:r>
            <a:r>
              <a:rPr lang="en-US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অনুসরণ</a:t>
            </a:r>
            <a:r>
              <a:rPr lang="en-US" sz="3600" dirty="0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1B60F52-2275-4CBE-967B-6E48A08CB1FF}"/>
              </a:ext>
            </a:extLst>
          </p:cNvPr>
          <p:cNvSpPr/>
          <p:nvPr/>
        </p:nvSpPr>
        <p:spPr>
          <a:xfrm>
            <a:off x="4561491" y="660026"/>
            <a:ext cx="3521550" cy="7852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একক কাজ </a:t>
            </a:r>
            <a:endParaRPr lang="en-US" sz="36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F356F-08A5-E680-2C51-39319DECBDF0}"/>
              </a:ext>
            </a:extLst>
          </p:cNvPr>
          <p:cNvSpPr txBox="1"/>
          <p:nvPr/>
        </p:nvSpPr>
        <p:spPr>
          <a:xfrm>
            <a:off x="5451987" y="2653081"/>
            <a:ext cx="128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C29FE-0C5E-2C82-0D35-3625B8126969}"/>
              </a:ext>
            </a:extLst>
          </p:cNvPr>
          <p:cNvSpPr txBox="1"/>
          <p:nvPr/>
        </p:nvSpPr>
        <p:spPr>
          <a:xfrm>
            <a:off x="5505882" y="3169825"/>
            <a:ext cx="207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মাচার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80ED7-128F-E9B4-EFEF-88C87751C8F7}"/>
              </a:ext>
            </a:extLst>
          </p:cNvPr>
          <p:cNvSpPr txBox="1"/>
          <p:nvPr/>
        </p:nvSpPr>
        <p:spPr>
          <a:xfrm>
            <a:off x="4400126" y="3816156"/>
            <a:ext cx="94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031B79-9D5D-C036-6D4B-741EE99F7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287047"/>
            <a:ext cx="3495916" cy="1573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388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759384" y="118334"/>
            <a:ext cx="5261316" cy="1294228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প্রশ্নের</a:t>
            </a:r>
            <a:r>
              <a:rPr lang="en-US" sz="48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উওর</a:t>
            </a:r>
            <a:r>
              <a:rPr lang="en-US" sz="48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দাও</a:t>
            </a:r>
            <a:endParaRPr lang="en-US" sz="48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0EDE87-C8F3-68EC-E833-EDF81E2A5CBA}"/>
              </a:ext>
            </a:extLst>
          </p:cNvPr>
          <p:cNvSpPr/>
          <p:nvPr/>
        </p:nvSpPr>
        <p:spPr>
          <a:xfrm>
            <a:off x="75304" y="1412563"/>
            <a:ext cx="12116695" cy="38909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দ্বিতীয়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বৃহত্তম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ক্ষুদ্র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নৃগোষ্ঠী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কারা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ধর্মীয়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উৎসবের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মারমারা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এলাকায়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বাস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  <a:r>
              <a:rPr lang="en-US" sz="36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ধর্মীয়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অনুষ্ঠান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মাসে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কখন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পালন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সাংগ্রাই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উৎসব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5CED7-DEE8-7DEC-8E1B-59C4C8CA1E57}"/>
              </a:ext>
            </a:extLst>
          </p:cNvPr>
          <p:cNvSpPr txBox="1"/>
          <p:nvPr/>
        </p:nvSpPr>
        <p:spPr>
          <a:xfrm>
            <a:off x="7329544" y="2073881"/>
            <a:ext cx="1925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44F6D-7A97-56CC-DEA0-0490DC33F6A3}"/>
              </a:ext>
            </a:extLst>
          </p:cNvPr>
          <p:cNvSpPr txBox="1"/>
          <p:nvPr/>
        </p:nvSpPr>
        <p:spPr>
          <a:xfrm>
            <a:off x="7863973" y="3075997"/>
            <a:ext cx="432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রাঙামাটি,বান্দরবান,খাগড়াছড়ি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6D834-D7F6-5A22-23C0-0DFB4E42BADA}"/>
              </a:ext>
            </a:extLst>
          </p:cNvPr>
          <p:cNvSpPr txBox="1"/>
          <p:nvPr/>
        </p:nvSpPr>
        <p:spPr>
          <a:xfrm>
            <a:off x="5923878" y="2516462"/>
            <a:ext cx="2090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বৈশাখী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পূর্ণিমা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8B099-7BA1-3F09-3C7F-C3D3D3FE06D6}"/>
              </a:ext>
            </a:extLst>
          </p:cNvPr>
          <p:cNvSpPr txBox="1"/>
          <p:nvPr/>
        </p:nvSpPr>
        <p:spPr>
          <a:xfrm>
            <a:off x="7373503" y="3737315"/>
            <a:ext cx="37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অমাবস্যা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পূর্ণিমা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তিথিতে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5DD9C-7611-8521-A0EA-ECF2D6959A7B}"/>
              </a:ext>
            </a:extLst>
          </p:cNvPr>
          <p:cNvSpPr txBox="1"/>
          <p:nvPr/>
        </p:nvSpPr>
        <p:spPr>
          <a:xfrm>
            <a:off x="3648835" y="4228030"/>
            <a:ext cx="582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নববর্ষ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সামাজিক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উৎসব</a:t>
            </a:r>
            <a:endParaRPr lang="en-US" sz="3200" dirty="0">
              <a:solidFill>
                <a:srgbClr val="FF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8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1E0D27-6561-4416-AF96-D53FCEC6CDFF}"/>
              </a:ext>
            </a:extLst>
          </p:cNvPr>
          <p:cNvSpPr/>
          <p:nvPr/>
        </p:nvSpPr>
        <p:spPr>
          <a:xfrm>
            <a:off x="3196609" y="466402"/>
            <a:ext cx="4157154" cy="785224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4381D-E866-4C1B-FCF8-E670662CDA61}"/>
              </a:ext>
            </a:extLst>
          </p:cNvPr>
          <p:cNvSpPr txBox="1"/>
          <p:nvPr/>
        </p:nvSpPr>
        <p:spPr>
          <a:xfrm>
            <a:off x="1280160" y="2213827"/>
            <a:ext cx="101337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সংস্কৃতি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আমাদের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থেকে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কীভাবে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আলাদা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-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তোমার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নিজের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মতামত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0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লিখ</a:t>
            </a:r>
            <a:r>
              <a:rPr lang="en-US" sz="40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0296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C5310C-FC82-3D52-38D1-2DFE54976772}"/>
              </a:ext>
            </a:extLst>
          </p:cNvPr>
          <p:cNvSpPr txBox="1"/>
          <p:nvPr/>
        </p:nvSpPr>
        <p:spPr>
          <a:xfrm>
            <a:off x="2831708" y="166395"/>
            <a:ext cx="61420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6826F-71A1-39DE-1418-7C5A3615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-1" b="13866"/>
          <a:stretch>
            <a:fillRect/>
          </a:stretch>
        </p:blipFill>
        <p:spPr>
          <a:xfrm>
            <a:off x="2377440" y="1619249"/>
            <a:ext cx="5623560" cy="46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4C2E1C-8EBF-CF89-4750-A69EF25D43E5}"/>
              </a:ext>
            </a:extLst>
          </p:cNvPr>
          <p:cNvSpPr txBox="1"/>
          <p:nvPr/>
        </p:nvSpPr>
        <p:spPr>
          <a:xfrm>
            <a:off x="8438157" y="1650"/>
            <a:ext cx="234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পাঠ পরিচিতি</a:t>
            </a:r>
            <a:endParaRPr lang="en-US" sz="3600" dirty="0">
              <a:solidFill>
                <a:srgbClr val="7030A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3641A-A566-D3D5-3F1F-5994DC4CEA11}"/>
              </a:ext>
            </a:extLst>
          </p:cNvPr>
          <p:cNvSpPr txBox="1"/>
          <p:nvPr/>
        </p:nvSpPr>
        <p:spPr>
          <a:xfrm>
            <a:off x="7502931" y="3623213"/>
            <a:ext cx="48253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বিষয়ঃ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 ও বিশ্ব পরিচয়</a:t>
            </a:r>
          </a:p>
          <a:p>
            <a:r>
              <a:rPr lang="bn-IN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শ্রেণিঃ</a:t>
            </a:r>
            <a:r>
              <a:rPr lang="en-US" sz="2800" dirty="0">
                <a:solidFill>
                  <a:srgbClr val="7030A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চতুর্থ</a:t>
            </a:r>
            <a:r>
              <a:rPr lang="en-US" sz="2800" dirty="0">
                <a:solidFill>
                  <a:srgbClr val="7030A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</a:p>
          <a:p>
            <a:r>
              <a:rPr lang="bn-IN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অধ্যায়ঃ</a:t>
            </a:r>
            <a:r>
              <a:rPr lang="en-US" sz="2800" dirty="0">
                <a:solidFill>
                  <a:srgbClr val="708937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৪</a:t>
            </a:r>
          </a:p>
          <a:p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পাঠ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শিরোনামঃ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ক্ষুদ্র নৃগোষ্ঠী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পা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ঠ্যাংশঃ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en-US" sz="2800" dirty="0">
                <a:solidFill>
                  <a:srgbClr val="3E7C82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 </a:t>
            </a:r>
            <a:r>
              <a:rPr lang="en-US" sz="2800" dirty="0" err="1">
                <a:solidFill>
                  <a:srgbClr val="3E7C82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পাঠঃ</a:t>
            </a:r>
            <a:r>
              <a:rPr lang="en-US" sz="2800" dirty="0">
                <a:solidFill>
                  <a:srgbClr val="3E7C82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১৬</a:t>
            </a:r>
          </a:p>
          <a:p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পৃষ্ঠা</a:t>
            </a:r>
            <a:r>
              <a:rPr lang="en-US" sz="2800" dirty="0">
                <a:solidFill>
                  <a:srgbClr val="3E7C82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-২৭-২৮</a:t>
            </a:r>
            <a:endParaRPr lang="bn-IN" sz="2800" dirty="0">
              <a:solidFill>
                <a:srgbClr val="3E7C82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সময়ঃ</a:t>
            </a:r>
            <a:r>
              <a:rPr lang="bn-IN" sz="2800" dirty="0">
                <a:solidFill>
                  <a:srgbClr val="C0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৪৫ </a:t>
            </a:r>
            <a:r>
              <a:rPr lang="bn-IN" sz="2800" dirty="0">
                <a:solidFill>
                  <a:srgbClr val="C0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মিনিট</a:t>
            </a:r>
            <a:endParaRPr lang="en-US" sz="3600" dirty="0">
              <a:solidFill>
                <a:srgbClr val="C00000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DF4A0-681E-D7D3-C15E-70145E569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04" y="709536"/>
            <a:ext cx="2055409" cy="2719464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DB501405-5B24-53E0-5941-C747213E377E}"/>
              </a:ext>
            </a:extLst>
          </p:cNvPr>
          <p:cNvSpPr/>
          <p:nvPr/>
        </p:nvSpPr>
        <p:spPr>
          <a:xfrm>
            <a:off x="901160" y="324815"/>
            <a:ext cx="3175988" cy="1153551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শিক্ষক </a:t>
            </a:r>
            <a:r>
              <a:rPr lang="bn-IN" sz="44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পরিচিতি</a:t>
            </a:r>
            <a:endParaRPr lang="en-US" sz="44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8D931C-2FDC-71AB-D35F-513D265F4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368" b="9095"/>
          <a:stretch>
            <a:fillRect/>
          </a:stretch>
        </p:blipFill>
        <p:spPr>
          <a:xfrm>
            <a:off x="1445109" y="1478367"/>
            <a:ext cx="2266279" cy="2846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4AF9F3-97C6-5279-2E4B-EC04ECB55412}"/>
              </a:ext>
            </a:extLst>
          </p:cNvPr>
          <p:cNvSpPr txBox="1"/>
          <p:nvPr/>
        </p:nvSpPr>
        <p:spPr>
          <a:xfrm>
            <a:off x="738968" y="4324575"/>
            <a:ext cx="6133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নামঃ</a:t>
            </a: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     </a:t>
            </a:r>
            <a:r>
              <a:rPr lang="en-US" sz="36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হিমিয়া</a:t>
            </a: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আফরিন</a:t>
            </a:r>
            <a:endParaRPr lang="bn-IN" sz="36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পদবীঃ</a:t>
            </a: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    </a:t>
            </a:r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সহকারী শিক্ষক</a:t>
            </a:r>
          </a:p>
          <a:p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বিদ্যালয়ঃ</a:t>
            </a: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৭নং </a:t>
            </a:r>
            <a:r>
              <a:rPr lang="en-US" sz="36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দিঘলিয়া</a:t>
            </a:r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(দ:)</a:t>
            </a:r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সপ্রাবি</a:t>
            </a:r>
          </a:p>
          <a:p>
            <a:r>
              <a:rPr lang="en-US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             </a:t>
            </a:r>
            <a:r>
              <a:rPr lang="en-US" sz="36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দিঘলিয়া,খুলনা</a:t>
            </a:r>
            <a:r>
              <a:rPr lang="bn-IN" sz="36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endParaRPr lang="en-US" sz="36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90B1E95E-BD7E-E998-692B-490248149CD1}"/>
              </a:ext>
            </a:extLst>
          </p:cNvPr>
          <p:cNvSpPr/>
          <p:nvPr/>
        </p:nvSpPr>
        <p:spPr>
          <a:xfrm>
            <a:off x="2653259" y="389745"/>
            <a:ext cx="6880485" cy="14540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শিখনফল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B55C5-38EA-E729-8374-656D9C5E57A1}"/>
              </a:ext>
            </a:extLst>
          </p:cNvPr>
          <p:cNvSpPr txBox="1"/>
          <p:nvPr/>
        </p:nvSpPr>
        <p:spPr>
          <a:xfrm>
            <a:off x="419724" y="2076755"/>
            <a:ext cx="113475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এই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পাঠ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শেষে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শিক্ষার্থীরা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------</a:t>
            </a:r>
          </a:p>
          <a:p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২.৩.১- 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উল্লেখযোগ্য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ক্ষুদ্র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নৃগোষ্ঠী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সম্পর্কে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জেনে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বলতে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পারবে</a:t>
            </a:r>
            <a:r>
              <a:rPr lang="bn-IN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endParaRPr lang="en-US" sz="2800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২.৩.২-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ক্ষুদ্র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নৃগোষ্ঠীর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প্রধান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সাংস্কৃতিক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বৈশিষ্ঠ্য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বর্ণনা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করতে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পারবে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57910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AEC10-874C-5DA1-77D5-2DA5FB907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5" y="53363"/>
            <a:ext cx="3183648" cy="3119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9CBC1B-6CFC-937E-93AB-920C8AD07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1" y="53363"/>
            <a:ext cx="4366261" cy="3119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3AC64-FF0F-FFF0-0605-A2E13D0FF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91" y="3172945"/>
            <a:ext cx="5715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3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8231662-F67F-253D-E5F7-E613C320835A}"/>
              </a:ext>
            </a:extLst>
          </p:cNvPr>
          <p:cNvSpPr/>
          <p:nvPr/>
        </p:nvSpPr>
        <p:spPr>
          <a:xfrm>
            <a:off x="3431689" y="1575221"/>
            <a:ext cx="4130936" cy="1674055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857250" indent="-857250" algn="ctr">
              <a:buFont typeface="Wingdings" panose="05000000000000000000" pitchFamily="2" charset="2"/>
              <a:buChar char="v"/>
            </a:pPr>
            <a:r>
              <a:rPr lang="en-US" sz="60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endParaRPr lang="en-US" sz="60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D32DA8F5-EE3C-A4E9-73FB-9CBF2F0C8206}"/>
              </a:ext>
            </a:extLst>
          </p:cNvPr>
          <p:cNvSpPr/>
          <p:nvPr/>
        </p:nvSpPr>
        <p:spPr>
          <a:xfrm>
            <a:off x="2653259" y="389745"/>
            <a:ext cx="6880485" cy="145404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পাঠ ঘোষণা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91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9EA01-80A8-D9C9-EC82-570A2DF76432}"/>
              </a:ext>
            </a:extLst>
          </p:cNvPr>
          <p:cNvSpPr txBox="1"/>
          <p:nvPr/>
        </p:nvSpPr>
        <p:spPr>
          <a:xfrm>
            <a:off x="2658345" y="236523"/>
            <a:ext cx="9317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দ্বিতীয়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বৃহত্তম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ক্ষুদ্র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নৃগোষ্ঠী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।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তাদের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জীবনধারা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সংস্কৃতি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বাংলাদেশের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সংস্কৃতিকে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বৈচিত্র্যময়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করেছে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তারা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বেশিরভাগ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বাস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রাঙামাটি,বান্দরবান,ও</a:t>
            </a:r>
            <a:r>
              <a:rPr lang="en-US" sz="28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খাগড়াছড়ি</a:t>
            </a:r>
            <a:r>
              <a:rPr lang="en-US" sz="28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2800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অঞলে</a:t>
            </a:r>
            <a:r>
              <a:rPr lang="en-US" sz="2800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2D3D20-3A29-865E-FDE6-7ED3E8C89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1" y="0"/>
            <a:ext cx="2311687" cy="317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213B2E-6358-2686-8EF3-7FEABC9C5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" y="3429000"/>
            <a:ext cx="2311688" cy="3307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5A8C98-105B-1B89-B5A6-150E239D5B5B}"/>
              </a:ext>
            </a:extLst>
          </p:cNvPr>
          <p:cNvSpPr/>
          <p:nvPr/>
        </p:nvSpPr>
        <p:spPr>
          <a:xfrm>
            <a:off x="2528048" y="4406291"/>
            <a:ext cx="9262333" cy="93550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মারমাদের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নিজেস্ব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ভাষা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বর্ণমালা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আছে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ভাষার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নাম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“</a:t>
            </a:r>
            <a:r>
              <a:rPr lang="en-GB" sz="36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en-GB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”। </a:t>
            </a:r>
          </a:p>
        </p:txBody>
      </p:sp>
    </p:spTree>
    <p:extLst>
      <p:ext uri="{BB962C8B-B14F-4D97-AF65-F5344CB8AC3E}">
        <p14:creationId xmlns:p14="http://schemas.microsoft.com/office/powerpoint/2010/main" val="42805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C42270-F9A6-9B9C-C832-D77475C4E90F}"/>
              </a:ext>
            </a:extLst>
          </p:cNvPr>
          <p:cNvSpPr/>
          <p:nvPr/>
        </p:nvSpPr>
        <p:spPr>
          <a:xfrm>
            <a:off x="4851699" y="451904"/>
            <a:ext cx="7196866" cy="228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সমাজ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পিতৃতান্ত্রিক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তাদের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নিজস্ব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রাজা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আছে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গ্রাম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প্রধানও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প্রতিটি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গ্রামে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ছেলে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মেয়ে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সম্পত্তির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সমান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অধিকার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ভোগ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D36AF-6B68-49B9-8A93-9CC276164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34542"/>
          <a:stretch>
            <a:fillRect/>
          </a:stretch>
        </p:blipFill>
        <p:spPr>
          <a:xfrm>
            <a:off x="505609" y="656216"/>
            <a:ext cx="4130937" cy="3162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20054-D3A3-176F-D393-9154E613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9" b="16350"/>
          <a:stretch>
            <a:fillRect/>
          </a:stretch>
        </p:blipFill>
        <p:spPr>
          <a:xfrm>
            <a:off x="505609" y="4120179"/>
            <a:ext cx="4346090" cy="21999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0288" y="4647303"/>
            <a:ext cx="4557656" cy="8928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মাচার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উপর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ঘর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তৈরি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322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1526" y="3768995"/>
            <a:ext cx="7888939" cy="2155949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মারা জুম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চাষ,বনায়ন,সমতল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ভূমিতে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চাষাবাদ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উৎপাদিত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পণ্য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বিক্রি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r>
              <a:rPr lang="bn-IN" sz="36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EBB111-DF87-8E27-AEE8-2C250F2F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71" y="628666"/>
            <a:ext cx="4690333" cy="23204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3EBBE1-69D5-BE63-A688-6FF40075E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9" y="509534"/>
            <a:ext cx="4805811" cy="23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86264" y="3844561"/>
            <a:ext cx="9973994" cy="187850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মারমা</a:t>
            </a:r>
            <a:r>
              <a:rPr lang="bn-IN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জনগোষ্ঠী হচ্ছে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বৌদ্ধ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ধর্মাবলম্বী 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     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ধর্মীয়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উৎসব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বৈশাখী</a:t>
            </a:r>
            <a:r>
              <a:rPr lang="en-US" sz="3200" dirty="0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পূর্ণিমা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”</a:t>
            </a:r>
            <a:endParaRPr lang="bn-IN" sz="32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প্রতিমাসে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তারা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অমাবস্যা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পূর্ণিমা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তিথিতে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ধর্মীয়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অনুষ্ঠান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পালন</a:t>
            </a:r>
            <a:r>
              <a:rPr lang="en-US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করে</a:t>
            </a:r>
            <a:r>
              <a:rPr lang="bn-IN" sz="3200" dirty="0">
                <a:solidFill>
                  <a:schemeClr val="tx1"/>
                </a:solidFill>
                <a:latin typeface="BenSenHandwriting" panose="02000500020000020004" pitchFamily="2" charset="0"/>
                <a:cs typeface="BenSenHandwriting" panose="02000500020000020004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95025-2A1B-56B2-DF95-8E5E2BC8C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70" y="218684"/>
            <a:ext cx="6906410" cy="30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342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BenSenHandwriting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Hemia Afrin</dc:creator>
  <cp:lastModifiedBy>Hemia Afrin</cp:lastModifiedBy>
  <cp:revision>105</cp:revision>
  <dcterms:created xsi:type="dcterms:W3CDTF">2026-04-01T12:23:24Z</dcterms:created>
  <dcterms:modified xsi:type="dcterms:W3CDTF">2026-04-14T10:02:36Z</dcterms:modified>
</cp:coreProperties>
</file>