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72" r:id="rId5"/>
    <p:sldId id="273" r:id="rId6"/>
    <p:sldId id="282" r:id="rId7"/>
    <p:sldId id="285" r:id="rId8"/>
    <p:sldId id="284" r:id="rId9"/>
    <p:sldId id="260" r:id="rId10"/>
    <p:sldId id="266" r:id="rId11"/>
    <p:sldId id="276" r:id="rId12"/>
    <p:sldId id="277" r:id="rId13"/>
    <p:sldId id="278" r:id="rId14"/>
    <p:sldId id="279" r:id="rId15"/>
    <p:sldId id="280" r:id="rId16"/>
    <p:sldId id="275" r:id="rId17"/>
    <p:sldId id="268" r:id="rId18"/>
    <p:sldId id="267" r:id="rId19"/>
    <p:sldId id="271" r:id="rId20"/>
    <p:sldId id="288" r:id="rId21"/>
    <p:sldId id="289" r:id="rId22"/>
    <p:sldId id="291" r:id="rId23"/>
    <p:sldId id="290" r:id="rId24"/>
    <p:sldId id="269" r:id="rId25"/>
    <p:sldId id="263" r:id="rId26"/>
    <p:sldId id="262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W1QS4g838i0Qn2ytGhgdg==" hashData="xkCnIDW/sq63bZbw6SzSRpNDF2ScCKgn/95rugVwZ+aFGZ3dJ7i8gQF5y+KA/Ar3g94m7K0KH0dykennTnPID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676"/>
    <a:srgbClr val="DBEFD4"/>
    <a:srgbClr val="E9FDE1"/>
    <a:srgbClr val="9AD5BD"/>
    <a:srgbClr val="1E3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8D2A45-21A1-34B6-2A67-8B86F1D6F8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4461" y="1371600"/>
            <a:ext cx="3168603" cy="500062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26D00E-3B98-20A7-2F19-530B9544A039}"/>
              </a:ext>
            </a:extLst>
          </p:cNvPr>
          <p:cNvSpPr/>
          <p:nvPr/>
        </p:nvSpPr>
        <p:spPr>
          <a:xfrm>
            <a:off x="2675685" y="1234017"/>
            <a:ext cx="7911353" cy="34094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39700" dist="165100" dir="3900000" sx="99000" sy="99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F4496-4915-9CAE-A99E-55A3B0B587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637" y="1842076"/>
            <a:ext cx="2193306" cy="219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D5597B-7B11-E20A-F84A-61EEEC2F7F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7421"/>
            <a:ext cx="870801" cy="8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3912 L 0.64987 0.866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4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0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nd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6C0E0-AEBD-A6AD-7336-39B075885C8B}"/>
              </a:ext>
            </a:extLst>
          </p:cNvPr>
          <p:cNvSpPr txBox="1"/>
          <p:nvPr/>
        </p:nvSpPr>
        <p:spPr>
          <a:xfrm>
            <a:off x="5171693" y="462296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2758E-9EA4-428E-9F78-BBDF42125B0F}"/>
              </a:ext>
            </a:extLst>
          </p:cNvPr>
          <p:cNvSpPr/>
          <p:nvPr/>
        </p:nvSpPr>
        <p:spPr>
          <a:xfrm flipV="1">
            <a:off x="363415" y="1341715"/>
            <a:ext cx="1108351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F07E6-1309-37C6-3309-E58345E229EB}"/>
              </a:ext>
            </a:extLst>
          </p:cNvPr>
          <p:cNvSpPr/>
          <p:nvPr/>
        </p:nvSpPr>
        <p:spPr>
          <a:xfrm flipV="1">
            <a:off x="4072776" y="125713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28EDD-F09C-1E93-4043-58BCAC4B3F8E}"/>
              </a:ext>
            </a:extLst>
          </p:cNvPr>
          <p:cNvSpPr/>
          <p:nvPr/>
        </p:nvSpPr>
        <p:spPr>
          <a:xfrm rot="5400000" flipV="1">
            <a:off x="4270531" y="3909144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5BEEE2-C372-7224-CB6F-0079CE40E0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580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EC83A02-EA9B-F924-11E8-5D5D82A5F0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7616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B9FA6-4A0F-4E2B-6CEA-704829109C7D}"/>
              </a:ext>
            </a:extLst>
          </p:cNvPr>
          <p:cNvSpPr txBox="1"/>
          <p:nvPr/>
        </p:nvSpPr>
        <p:spPr>
          <a:xfrm>
            <a:off x="2201902" y="1553012"/>
            <a:ext cx="220160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B961E-3913-4CCF-9314-6D725B6D97D5}"/>
              </a:ext>
            </a:extLst>
          </p:cNvPr>
          <p:cNvSpPr txBox="1"/>
          <p:nvPr/>
        </p:nvSpPr>
        <p:spPr>
          <a:xfrm>
            <a:off x="8067616" y="1553012"/>
            <a:ext cx="197025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2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up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487295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A97FF-4485-7CF1-D49C-6805D20D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86" b="89810" l="3385" r="92462">
                        <a14:foregroundMark x1="8846" y1="48571" x2="8846" y2="48571"/>
                        <a14:foregroundMark x1="4769" y1="47048" x2="4769" y2="47048"/>
                        <a14:foregroundMark x1="62769" y1="32286" x2="62769" y2="32286"/>
                        <a14:foregroundMark x1="61692" y1="31810" x2="61692" y2="31810"/>
                        <a14:foregroundMark x1="92692" y1="40381" x2="92692" y2="40381"/>
                        <a14:foregroundMark x1="81769" y1="65810" x2="81769" y2="65810"/>
                        <a14:foregroundMark x1="81769" y1="65810" x2="81769" y2="65810"/>
                        <a14:foregroundMark x1="24538" y1="32286" x2="24538" y2="32286"/>
                        <a14:foregroundMark x1="42769" y1="8476" x2="42769" y2="8476"/>
                        <a14:foregroundMark x1="41308" y1="29714" x2="41308" y2="29714"/>
                        <a14:foregroundMark x1="3385" y1="46000" x2="3385" y2="46000"/>
                        <a14:foregroundMark x1="38000" y1="34857" x2="38000" y2="34857"/>
                        <a14:foregroundMark x1="55154" y1="27238" x2="55154" y2="27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683" y="385729"/>
            <a:ext cx="1844634" cy="1326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4663F5-F511-4080-762D-BB7C01908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86" b="89810" l="3385" r="92462">
                        <a14:foregroundMark x1="8846" y1="48571" x2="8846" y2="48571"/>
                        <a14:foregroundMark x1="4769" y1="47048" x2="4769" y2="47048"/>
                        <a14:foregroundMark x1="62769" y1="32286" x2="62769" y2="32286"/>
                        <a14:foregroundMark x1="61692" y1="31810" x2="61692" y2="31810"/>
                        <a14:foregroundMark x1="92692" y1="40381" x2="92692" y2="40381"/>
                        <a14:foregroundMark x1="81769" y1="65810" x2="81769" y2="65810"/>
                        <a14:foregroundMark x1="81769" y1="65810" x2="81769" y2="65810"/>
                        <a14:foregroundMark x1="24538" y1="32286" x2="24538" y2="32286"/>
                        <a14:foregroundMark x1="42769" y1="8476" x2="42769" y2="8476"/>
                        <a14:foregroundMark x1="41308" y1="29714" x2="41308" y2="29714"/>
                        <a14:foregroundMark x1="3385" y1="46000" x2="3385" y2="46000"/>
                        <a14:foregroundMark x1="38000" y1="34857" x2="38000" y2="34857"/>
                        <a14:foregroundMark x1="55154" y1="27238" x2="55154" y2="27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3496" y="389887"/>
            <a:ext cx="1844634" cy="13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2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r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930354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79B8868-7EC4-E706-E9B4-6740293321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77918" y="518682"/>
            <a:ext cx="1198298" cy="11982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C87DC50-4D73-F1D6-CE85-9F673A216A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20207" y="518682"/>
            <a:ext cx="1198298" cy="11982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998754-D26F-8593-7BED-6F2AD32637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662497" y="518682"/>
            <a:ext cx="1198298" cy="11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9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487295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3C8203A-B144-71F9-629E-7AA1C5AF79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90450" y="490194"/>
            <a:ext cx="1226786" cy="12267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B252-1BCA-872A-1B93-6B1E14E5C1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6858" y="395660"/>
            <a:ext cx="1420933" cy="142093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931C303-E426-6793-EDC3-8EDF7AA4C5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7381" y="466991"/>
            <a:ext cx="1226786" cy="12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1804737" y="934613"/>
            <a:ext cx="1402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CE8DBAB-10C4-C698-FC7A-57D34C7D02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2764" y="409487"/>
            <a:ext cx="1182230" cy="1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8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m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2007803" y="962894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FA1B8-A48D-255B-BB50-9E8F27EC00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35" y="552034"/>
            <a:ext cx="1257968" cy="10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2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png">
            <a:extLst>
              <a:ext uri="{FF2B5EF4-FFF2-40B4-BE49-F238E27FC236}">
                <a16:creationId xmlns:a16="http://schemas.microsoft.com/office/drawing/2014/main" id="{8D78984C-7611-ED3A-6893-97F0E59C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94" y="5929248"/>
            <a:ext cx="7934895" cy="921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D09034-B0CE-AEAB-57EF-9D72EA7723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94" y="5920556"/>
            <a:ext cx="879560" cy="802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D7AEC8-C47D-F90F-5C86-83EA47844A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94604" y="6126370"/>
            <a:ext cx="856521" cy="527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EC8AC-13C0-7804-74FD-0F9CC44E94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89738">
            <a:off x="4714154" y="-647607"/>
            <a:ext cx="2795673" cy="5847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097423-3D74-84E9-2AD3-A45B31046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2" y="2713313"/>
            <a:ext cx="11957157" cy="29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9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peakpx.com/19235/water-droplet/1440x900-wallpaper" TargetMode="Externa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B8E7872C-1867-4538-1453-42919C14AC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83"/>
            </a:avLst>
          </a:prstGeom>
          <a:blipFill dpi="0" rotWithShape="1">
            <a:blip r:embed="rId11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>
            <a:outerShdw blurRad="469900" dir="10800000" algn="ctr" rotWithShape="0">
              <a:schemeClr val="accent5">
                <a:lumMod val="20000"/>
                <a:lumOff val="80000"/>
                <a:alpha val="4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5C2DF-2AB9-7F21-5E96-FA605259A4B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200" y="5869381"/>
            <a:ext cx="1294819" cy="681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C9FCA6-7C5B-24E4-2CDA-54DE98A615B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976" y="6496095"/>
            <a:ext cx="1775334" cy="4373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B64F1D-3BD3-E04A-A351-E760650E81BE}"/>
              </a:ext>
            </a:extLst>
          </p:cNvPr>
          <p:cNvGrpSpPr/>
          <p:nvPr/>
        </p:nvGrpSpPr>
        <p:grpSpPr>
          <a:xfrm>
            <a:off x="8448390" y="6192772"/>
            <a:ext cx="1842586" cy="595015"/>
            <a:chOff x="8269280" y="6224725"/>
            <a:chExt cx="1842586" cy="5950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01C0FA-EAF3-2230-1057-0ACE4D076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9114" y="6238903"/>
              <a:ext cx="522752" cy="580837"/>
            </a:xfrm>
            <a:prstGeom prst="rect">
              <a:avLst/>
            </a:prstGeom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A4D0339B-1EE3-C51D-EFD5-C51AC586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0459" y="6224725"/>
              <a:ext cx="595015" cy="59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161B21-6597-5C18-660F-12A44343A45D}"/>
                </a:ext>
              </a:extLst>
            </p:cNvPr>
            <p:cNvGrpSpPr/>
            <p:nvPr/>
          </p:nvGrpSpPr>
          <p:grpSpPr>
            <a:xfrm>
              <a:off x="8269280" y="6242202"/>
              <a:ext cx="577540" cy="577538"/>
              <a:chOff x="8269280" y="6239279"/>
              <a:chExt cx="577540" cy="57753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ECD49B4-5987-4771-C4D6-E110004DC35B}"/>
                  </a:ext>
                </a:extLst>
              </p:cNvPr>
              <p:cNvSpPr/>
              <p:nvPr/>
            </p:nvSpPr>
            <p:spPr>
              <a:xfrm>
                <a:off x="8269280" y="6239279"/>
                <a:ext cx="577540" cy="577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0E932AB-17A7-2EAB-DA0F-FCE6805B5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81241" y="6251239"/>
                <a:ext cx="553618" cy="5536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5401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youtu.be/naQDIeol2B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f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AE25D1-DD47-DAE3-FB8E-F721A87BDE62}"/>
              </a:ext>
            </a:extLst>
          </p:cNvPr>
          <p:cNvSpPr txBox="1"/>
          <p:nvPr/>
        </p:nvSpPr>
        <p:spPr>
          <a:xfrm>
            <a:off x="1839687" y="1892434"/>
            <a:ext cx="957436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80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D6E9E6-3146-DA7B-2AC9-703AF6990ED0}"/>
              </a:ext>
            </a:extLst>
          </p:cNvPr>
          <p:cNvSpPr/>
          <p:nvPr/>
        </p:nvSpPr>
        <p:spPr>
          <a:xfrm>
            <a:off x="-1604967" y="455023"/>
            <a:ext cx="10060106" cy="1056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শিক্ষকের আবৃত্তি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20DDD2-0FC2-AD24-EC75-ACB7E7AF2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581" y="1925782"/>
            <a:ext cx="4087091" cy="3949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Users\Admin\Downloads\maxres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0409" y="1925781"/>
            <a:ext cx="4361374" cy="34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43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13C92C-184C-7015-1286-1723C1EFA3A8}"/>
              </a:ext>
            </a:extLst>
          </p:cNvPr>
          <p:cNvSpPr txBox="1"/>
          <p:nvPr/>
        </p:nvSpPr>
        <p:spPr>
          <a:xfrm>
            <a:off x="4212609" y="514734"/>
            <a:ext cx="632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ছবির সাথে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পড়ি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0190" y="5552513"/>
            <a:ext cx="754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বাঁশবাগানের মাথার উপর চাঁদ উঠেছে ওই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C87C5-9657-5416-128A-CDDC0127BF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661" y="1265274"/>
            <a:ext cx="5434340" cy="3923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3FFC2F-6F8A-950E-FC47-6E93A44DC4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2652" y="1265274"/>
            <a:ext cx="5229999" cy="39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2B343-D938-D8B4-25E2-B66A83D04460}"/>
              </a:ext>
            </a:extLst>
          </p:cNvPr>
          <p:cNvSpPr txBox="1"/>
          <p:nvPr/>
        </p:nvSpPr>
        <p:spPr>
          <a:xfrm>
            <a:off x="4212608" y="514734"/>
            <a:ext cx="5941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ছবির সাথে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পড়ি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5248" y="5628884"/>
            <a:ext cx="822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মাগো,আমার শোলক-বলা কাজলা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দিদি কই?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7A726D-2BE0-6A17-AC26-0359386419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1846" y="1161064"/>
            <a:ext cx="5941484" cy="4133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EDC98-9866-84A6-BBB2-927B5EF9E6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6615" y="1229116"/>
            <a:ext cx="5023539" cy="399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DF1DF7-28D2-C314-98A6-623438656582}"/>
              </a:ext>
            </a:extLst>
          </p:cNvPr>
          <p:cNvSpPr txBox="1"/>
          <p:nvPr/>
        </p:nvSpPr>
        <p:spPr>
          <a:xfrm>
            <a:off x="4158388" y="452069"/>
            <a:ext cx="464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ছবির সাথে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পড়ি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6A0A7-913F-BF5F-BDC7-5B1C154039D6}"/>
              </a:ext>
            </a:extLst>
          </p:cNvPr>
          <p:cNvSpPr txBox="1"/>
          <p:nvPr/>
        </p:nvSpPr>
        <p:spPr>
          <a:xfrm>
            <a:off x="2052084" y="5601094"/>
            <a:ext cx="8856921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পুকুর ধারে,নেবুর তলে থোকায় থোকায় জোনাই জ্বলে,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76DD1-C0ED-62EB-49B3-D5EF6E6038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922" y="1161064"/>
            <a:ext cx="5404884" cy="4314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1FE7A0-EB24-2D0D-8F07-8B36C01416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161064"/>
            <a:ext cx="5621079" cy="431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A4D7D8-DBF1-9186-60F5-133B12E840F8}"/>
              </a:ext>
            </a:extLst>
          </p:cNvPr>
          <p:cNvSpPr txBox="1"/>
          <p:nvPr/>
        </p:nvSpPr>
        <p:spPr>
          <a:xfrm>
            <a:off x="4201976" y="457718"/>
            <a:ext cx="6600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ছবির সাথে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পড়ি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0790" y="5596432"/>
            <a:ext cx="9484241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ফুলের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গন্ধে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ঘুম আসে না,একলা জেগে রই;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6BFAE-BB34-2D56-C9FF-C0F06CEBD4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8844" y="1099510"/>
            <a:ext cx="5385389" cy="4147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1B0179-7979-5E92-209A-BC573F0868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37769" y="1099508"/>
            <a:ext cx="5385387" cy="414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5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307932-F6BB-BB71-0F6A-5CDD5EDF7501}"/>
              </a:ext>
            </a:extLst>
          </p:cNvPr>
          <p:cNvSpPr txBox="1"/>
          <p:nvPr/>
        </p:nvSpPr>
        <p:spPr>
          <a:xfrm>
            <a:off x="2408274" y="5553264"/>
            <a:ext cx="9266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মাগো,আমার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কোলের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কাছে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কাজলা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দিদি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277BF-1080-89A3-F2ED-BC9B1A86F2E1}"/>
              </a:ext>
            </a:extLst>
          </p:cNvPr>
          <p:cNvSpPr txBox="1"/>
          <p:nvPr/>
        </p:nvSpPr>
        <p:spPr>
          <a:xfrm>
            <a:off x="4208891" y="483956"/>
            <a:ext cx="594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ছবির সাথে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পড়ি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C0796-1D2B-D42D-5587-20AE4CD6EE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322" y="1161065"/>
            <a:ext cx="5582094" cy="4112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02EBDA-35CD-48DC-75C6-A86119DFA1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9024" y="1161065"/>
            <a:ext cx="5135525" cy="41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EB5453-9172-5519-69BA-8954F00A4125}"/>
              </a:ext>
            </a:extLst>
          </p:cNvPr>
          <p:cNvSpPr txBox="1"/>
          <p:nvPr/>
        </p:nvSpPr>
        <p:spPr>
          <a:xfrm>
            <a:off x="1154751" y="542521"/>
            <a:ext cx="1015829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কবিতাটির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ছড়াগান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মনযোগ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দেখো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শোনো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1ED8CB-28D1-439B-11B8-757E64DBF893}"/>
              </a:ext>
            </a:extLst>
          </p:cNvPr>
          <p:cNvSpPr/>
          <p:nvPr/>
        </p:nvSpPr>
        <p:spPr>
          <a:xfrm>
            <a:off x="4329706" y="945641"/>
            <a:ext cx="4031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                     https://youtu.be/naQDIeol2Bc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AD753-2AC9-2993-02F3-05B163662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3365" y="1648048"/>
            <a:ext cx="9435278" cy="436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0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303" y="1934653"/>
            <a:ext cx="2479964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শোলক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893" y="3446614"/>
            <a:ext cx="2846593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নেবু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680" y="5353010"/>
            <a:ext cx="2221785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জোনাই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116" y="1816910"/>
            <a:ext cx="4403206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শ্লোক;ছোটো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ছড়া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6604784" y="3395663"/>
            <a:ext cx="4614556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লেবু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116" y="5353010"/>
            <a:ext cx="4425102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জোনাকি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পোকা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969261" y="2131884"/>
            <a:ext cx="748144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969261" y="3683244"/>
            <a:ext cx="762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78168" y="5610913"/>
            <a:ext cx="720435" cy="138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340042" y="2069210"/>
            <a:ext cx="80356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555116" y="3670709"/>
            <a:ext cx="841168" cy="125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503234" y="5624768"/>
            <a:ext cx="80356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776" y="222899"/>
            <a:ext cx="4496151" cy="10193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573" y="2971478"/>
            <a:ext cx="2443426" cy="1545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0248" y="4798968"/>
            <a:ext cx="2573222" cy="1368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6985" y="1187016"/>
            <a:ext cx="2420915" cy="1545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5785" y="2103577"/>
            <a:ext cx="777478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গন্ধে</a:t>
            </a:r>
            <a:r>
              <a:rPr lang="en-US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-  </a:t>
            </a:r>
            <a:r>
              <a:rPr lang="en-US" sz="72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ন্ধ</a:t>
            </a:r>
            <a:r>
              <a:rPr lang="en-US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= </a:t>
            </a:r>
            <a:r>
              <a:rPr lang="en-US" sz="72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ন+ধ</a:t>
            </a:r>
            <a:r>
              <a:rPr lang="en-US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94133" y="515732"/>
            <a:ext cx="6100403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u="sng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 শিখি</a:t>
            </a:r>
          </a:p>
        </p:txBody>
      </p:sp>
      <p:sp>
        <p:nvSpPr>
          <p:cNvPr id="8" name="Rectangle 7"/>
          <p:cNvSpPr/>
          <p:nvPr/>
        </p:nvSpPr>
        <p:spPr>
          <a:xfrm>
            <a:off x="2175784" y="3549906"/>
            <a:ext cx="749984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জ্বলে</a:t>
            </a:r>
            <a:r>
              <a:rPr lang="bn-BD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–</a:t>
            </a:r>
            <a:r>
              <a:rPr lang="bn-IN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জ্ব</a:t>
            </a:r>
            <a:r>
              <a:rPr lang="en-US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r>
              <a:rPr lang="en-US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bn-BD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r>
              <a:rPr lang="en-US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endParaRPr lang="bn-BD" sz="7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1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04" y="1822450"/>
            <a:ext cx="5806168" cy="396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0530" y="1822450"/>
            <a:ext cx="4848447" cy="40122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5D0908-FE8F-D2DF-D558-390480966F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243" y="663768"/>
            <a:ext cx="10059272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6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F5D125-F501-5906-B6E1-7E20B7FD1CE4}"/>
              </a:ext>
            </a:extLst>
          </p:cNvPr>
          <p:cNvSpPr txBox="1"/>
          <p:nvPr/>
        </p:nvSpPr>
        <p:spPr>
          <a:xfrm>
            <a:off x="428209" y="2678575"/>
            <a:ext cx="67019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নাহিদাল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আরজিন</a:t>
            </a:r>
            <a:endParaRPr lang="en-US" sz="6000" b="1" dirty="0">
              <a:ln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সহকারী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4000" b="1" dirty="0">
              <a:ln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বদ্দীপুর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বহলাল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সর:প্রাথ:বিদ্যা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</a:p>
          <a:p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সাতক্ষীরা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সদর,সাতক্ষীরা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B42A1-EAE1-40F0-D108-BF8D703B2890}"/>
              </a:ext>
            </a:extLst>
          </p:cNvPr>
          <p:cNvSpPr txBox="1"/>
          <p:nvPr/>
        </p:nvSpPr>
        <p:spPr>
          <a:xfrm>
            <a:off x="6248400" y="2124968"/>
            <a:ext cx="62259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শ্রেনি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চতুর্থ</a:t>
            </a:r>
            <a:endParaRPr lang="bn-BD" sz="3600" b="1" dirty="0">
              <a:ln>
                <a:solidFill>
                  <a:sysClr val="windowText" lastClr="000000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বাংলা </a:t>
            </a:r>
          </a:p>
          <a:p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: ১২</a:t>
            </a:r>
          </a:p>
          <a:p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কাজলা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দিদি</a:t>
            </a:r>
            <a:endParaRPr lang="bn-BD" sz="3600" b="1" dirty="0">
              <a:ln>
                <a:solidFill>
                  <a:sysClr val="windowText" lastClr="000000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পা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ঠ্যাংশ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বাঁশবাগানের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কাজলা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দিদি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BD" sz="2400" b="1" dirty="0">
              <a:ln>
                <a:solidFill>
                  <a:sysClr val="windowText" lastClr="000000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৪০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মিনিট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পিরিয়ড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: ১</a:t>
            </a:r>
            <a:endParaRPr lang="en-GB" sz="3600" b="1" dirty="0">
              <a:ln>
                <a:solidFill>
                  <a:sysClr val="windowText" lastClr="000000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32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B93F24-8BE9-48EE-2432-8CF471BFA1A5}"/>
              </a:ext>
            </a:extLst>
          </p:cNvPr>
          <p:cNvSpPr txBox="1"/>
          <p:nvPr/>
        </p:nvSpPr>
        <p:spPr>
          <a:xfrm>
            <a:off x="3552936" y="1917167"/>
            <a:ext cx="4602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সমস্বরে</a:t>
            </a:r>
            <a:r>
              <a:rPr lang="en-US" sz="4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দলে</a:t>
            </a:r>
            <a:r>
              <a:rPr lang="bn-IN" sz="4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আবৃত্তি</a:t>
            </a:r>
            <a:endParaRPr lang="en-US" sz="4400" b="1" dirty="0">
              <a:solidFill>
                <a:schemeClr val="accent6">
                  <a:lumMod val="40000"/>
                  <a:lumOff val="6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6BACD-2246-C0FC-A22E-49EDCF4D16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30" y="2686608"/>
            <a:ext cx="4602236" cy="37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593F47-9E98-4410-FD49-5D7222577DF2}"/>
              </a:ext>
            </a:extLst>
          </p:cNvPr>
          <p:cNvSpPr txBox="1"/>
          <p:nvPr/>
        </p:nvSpPr>
        <p:spPr>
          <a:xfrm>
            <a:off x="574063" y="3466776"/>
            <a:ext cx="11100486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১ম জন প্রথমে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তালে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তালে</a:t>
            </a:r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 আবৃত্তি করবে ২য় জন শুনবে। এরপর ২য় জন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তালে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তালে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আবৃত্তি করবে ১ম জন শুনবে।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79AD6-94F3-2CA5-A19A-4E83D1ADB513}"/>
              </a:ext>
            </a:extLst>
          </p:cNvPr>
          <p:cNvSpPr txBox="1"/>
          <p:nvPr/>
        </p:nvSpPr>
        <p:spPr>
          <a:xfrm>
            <a:off x="3978519" y="2237770"/>
            <a:ext cx="5952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 আবৃত্তি</a:t>
            </a:r>
            <a:endParaRPr lang="en-US" sz="6000" b="1" dirty="0">
              <a:solidFill>
                <a:schemeClr val="accent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1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DE80BE-1F1D-BF93-3B6A-2DCD0D3F6CB3}"/>
              </a:ext>
            </a:extLst>
          </p:cNvPr>
          <p:cNvSpPr txBox="1"/>
          <p:nvPr/>
        </p:nvSpPr>
        <p:spPr>
          <a:xfrm>
            <a:off x="3269673" y="1968323"/>
            <a:ext cx="892232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পাঠ্যাংশ টুকু একা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ী আবৃত্তি কর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92435-6662-696D-4438-DEF39BBC5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37" y="2988867"/>
            <a:ext cx="4203204" cy="2969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7D1C16-5468-C594-FC7D-4907C7C86E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3329" y="2913320"/>
            <a:ext cx="3769064" cy="29690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3897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n Arrow 28"/>
          <p:cNvSpPr/>
          <p:nvPr/>
        </p:nvSpPr>
        <p:spPr>
          <a:xfrm>
            <a:off x="5083715" y="4390772"/>
            <a:ext cx="484632" cy="44244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Down Arrow 29"/>
          <p:cNvSpPr/>
          <p:nvPr/>
        </p:nvSpPr>
        <p:spPr>
          <a:xfrm rot="10800000">
            <a:off x="5093307" y="1788606"/>
            <a:ext cx="484632" cy="44244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7828484">
            <a:off x="3420527" y="2455595"/>
            <a:ext cx="484632" cy="40521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Down Arrow 31"/>
          <p:cNvSpPr/>
          <p:nvPr/>
        </p:nvSpPr>
        <p:spPr>
          <a:xfrm rot="2987231">
            <a:off x="3420526" y="3705348"/>
            <a:ext cx="484632" cy="44244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 rot="14169446">
            <a:off x="6775646" y="2596348"/>
            <a:ext cx="484632" cy="44244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Down Arrow 33"/>
          <p:cNvSpPr/>
          <p:nvPr/>
        </p:nvSpPr>
        <p:spPr>
          <a:xfrm rot="18848353">
            <a:off x="6625565" y="3841593"/>
            <a:ext cx="484632" cy="44244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B9889C-F5A3-4F4C-1781-4A9F9B4BEF69}"/>
              </a:ext>
            </a:extLst>
          </p:cNvPr>
          <p:cNvSpPr/>
          <p:nvPr/>
        </p:nvSpPr>
        <p:spPr>
          <a:xfrm>
            <a:off x="4548691" y="2663707"/>
            <a:ext cx="1839432" cy="1161998"/>
          </a:xfrm>
          <a:prstGeom prst="rect">
            <a:avLst/>
          </a:prstGeom>
          <a:solidFill>
            <a:srgbClr val="DBEFD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/>
                <a:solidFill>
                  <a:schemeClr val="accent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উচ্চারণ </a:t>
            </a:r>
          </a:p>
          <a:p>
            <a:pPr algn="ctr"/>
            <a:r>
              <a:rPr lang="en-US" sz="3600" b="1" dirty="0" err="1">
                <a:ln/>
                <a:solidFill>
                  <a:schemeClr val="accent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অনুশীলন</a:t>
            </a:r>
            <a:r>
              <a:rPr lang="en-US" sz="3600" b="1" dirty="0">
                <a:ln/>
                <a:solidFill>
                  <a:schemeClr val="accent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019EA6-7B8B-5395-3D04-93357C1F244F}"/>
              </a:ext>
            </a:extLst>
          </p:cNvPr>
          <p:cNvSpPr/>
          <p:nvPr/>
        </p:nvSpPr>
        <p:spPr>
          <a:xfrm>
            <a:off x="1511996" y="988828"/>
            <a:ext cx="1996747" cy="1353531"/>
          </a:xfrm>
          <a:prstGeom prst="rect">
            <a:avLst/>
          </a:prstGeom>
          <a:solidFill>
            <a:srgbClr val="DBEFD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/>
                <a:solidFill>
                  <a:schemeClr val="accent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যতীন্দ্র</a:t>
            </a:r>
          </a:p>
          <a:p>
            <a:pPr algn="ctr"/>
            <a:r>
              <a:rPr lang="en-US" sz="4400" dirty="0" err="1">
                <a:ln/>
                <a:solidFill>
                  <a:schemeClr val="accent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মোহন</a:t>
            </a:r>
            <a:endParaRPr lang="en-US" sz="4400" dirty="0">
              <a:ln/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201F97-7D83-DD58-A60E-768ECD45DF47}"/>
              </a:ext>
            </a:extLst>
          </p:cNvPr>
          <p:cNvSpPr/>
          <p:nvPr/>
        </p:nvSpPr>
        <p:spPr>
          <a:xfrm>
            <a:off x="4521084" y="517563"/>
            <a:ext cx="1839432" cy="1161998"/>
          </a:xfrm>
          <a:prstGeom prst="rect">
            <a:avLst/>
          </a:prstGeom>
          <a:solidFill>
            <a:srgbClr val="DBEFD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/>
                <a:solidFill>
                  <a:schemeClr val="accent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বাগচী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2FEC2D-B1E5-65DD-3DA1-3D864F57B276}"/>
              </a:ext>
            </a:extLst>
          </p:cNvPr>
          <p:cNvSpPr/>
          <p:nvPr/>
        </p:nvSpPr>
        <p:spPr>
          <a:xfrm>
            <a:off x="7530171" y="1496610"/>
            <a:ext cx="1839432" cy="1161998"/>
          </a:xfrm>
          <a:prstGeom prst="rect">
            <a:avLst/>
          </a:prstGeom>
          <a:solidFill>
            <a:srgbClr val="DBEFD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/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B16A4E-0E1E-3026-6F31-F2A7E7035F85}"/>
              </a:ext>
            </a:extLst>
          </p:cNvPr>
          <p:cNvSpPr/>
          <p:nvPr/>
        </p:nvSpPr>
        <p:spPr>
          <a:xfrm>
            <a:off x="4378637" y="5078175"/>
            <a:ext cx="1839432" cy="1161998"/>
          </a:xfrm>
          <a:prstGeom prst="rect">
            <a:avLst/>
          </a:prstGeom>
          <a:solidFill>
            <a:srgbClr val="DBEFD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/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45FD7D-3838-FC77-0739-568DA60E078D}"/>
              </a:ext>
            </a:extLst>
          </p:cNvPr>
          <p:cNvSpPr/>
          <p:nvPr/>
        </p:nvSpPr>
        <p:spPr>
          <a:xfrm>
            <a:off x="7143055" y="4497176"/>
            <a:ext cx="2011577" cy="1161998"/>
          </a:xfrm>
          <a:prstGeom prst="rect">
            <a:avLst/>
          </a:prstGeom>
          <a:solidFill>
            <a:srgbClr val="DBEFD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বাঁশবাগান</a:t>
            </a:r>
            <a:endParaRPr lang="en-US" b="1" dirty="0">
              <a:ln/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17697" y="1662111"/>
            <a:ext cx="1170513" cy="830997"/>
          </a:xfrm>
          <a:prstGeom prst="rect">
            <a:avLst/>
          </a:prstGeom>
          <a:noFill/>
          <a:ln>
            <a:solidFill>
              <a:srgbClr val="DBEFD4"/>
            </a:solidFill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>
                <a:ln>
                  <a:solidFill>
                    <a:srgbClr val="029676"/>
                  </a:solidFill>
                </a:ln>
                <a:solidFill>
                  <a:schemeClr val="accent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জ্বলে</a:t>
            </a:r>
            <a:endParaRPr lang="bn-BD" sz="4800" b="1" dirty="0">
              <a:ln>
                <a:solidFill>
                  <a:srgbClr val="029676"/>
                </a:solidFill>
              </a:ln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41387" y="5214166"/>
            <a:ext cx="1713932" cy="830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DBEFD4"/>
            </a:solidFill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জোনাই</a:t>
            </a:r>
            <a:endParaRPr lang="bn-BD" sz="4800" b="1" dirty="0">
              <a:ln/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47E489-CDE0-013D-EC73-F7449687EBE0}"/>
              </a:ext>
            </a:extLst>
          </p:cNvPr>
          <p:cNvSpPr/>
          <p:nvPr/>
        </p:nvSpPr>
        <p:spPr>
          <a:xfrm>
            <a:off x="1498027" y="3880046"/>
            <a:ext cx="1839432" cy="1161998"/>
          </a:xfrm>
          <a:prstGeom prst="rect">
            <a:avLst/>
          </a:prstGeom>
          <a:solidFill>
            <a:srgbClr val="DBEFD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/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B233E06-C890-67B0-AD7B-A77DED9FD6AB}"/>
              </a:ext>
            </a:extLst>
          </p:cNvPr>
          <p:cNvSpPr/>
          <p:nvPr/>
        </p:nvSpPr>
        <p:spPr>
          <a:xfrm>
            <a:off x="1860538" y="4054244"/>
            <a:ext cx="1114408" cy="830997"/>
          </a:xfrm>
          <a:prstGeom prst="rect">
            <a:avLst/>
          </a:prstGeom>
          <a:solidFill>
            <a:srgbClr val="DBEFD4"/>
          </a:solidFill>
          <a:ln>
            <a:solidFill>
              <a:srgbClr val="DBEFD4"/>
            </a:solidFill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গন্ধে</a:t>
            </a:r>
            <a:endParaRPr lang="bn-BD" sz="4800" b="1" dirty="0">
              <a:ln/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build="allAtOnce" animBg="1"/>
      <p:bldP spid="19" grpId="0" animBg="1"/>
      <p:bldP spid="27" grpId="0" animBg="1"/>
      <p:bldP spid="28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083D05-DA65-9993-A8A5-9CC998B22D13}"/>
              </a:ext>
            </a:extLst>
          </p:cNvPr>
          <p:cNvSpPr txBox="1"/>
          <p:nvPr/>
        </p:nvSpPr>
        <p:spPr>
          <a:xfrm>
            <a:off x="698470" y="1785774"/>
            <a:ext cx="198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বাঁশবাগান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36D502-7606-763D-D296-21420C059667}"/>
              </a:ext>
            </a:extLst>
          </p:cNvPr>
          <p:cNvSpPr txBox="1"/>
          <p:nvPr/>
        </p:nvSpPr>
        <p:spPr>
          <a:xfrm>
            <a:off x="173020" y="437390"/>
            <a:ext cx="11540835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প্রদত্ত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শব্দগুলোর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বাক্যে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প্রয়োগ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লেখ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ABA7F-68D3-EAFE-E94B-2031EAD22998}"/>
              </a:ext>
            </a:extLst>
          </p:cNvPr>
          <p:cNvSpPr txBox="1"/>
          <p:nvPr/>
        </p:nvSpPr>
        <p:spPr>
          <a:xfrm>
            <a:off x="931920" y="3673251"/>
            <a:ext cx="1493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চাঁদ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C14D5-7095-D695-CCDF-8817306EF365}"/>
              </a:ext>
            </a:extLst>
          </p:cNvPr>
          <p:cNvSpPr txBox="1"/>
          <p:nvPr/>
        </p:nvSpPr>
        <p:spPr>
          <a:xfrm>
            <a:off x="471053" y="5531904"/>
            <a:ext cx="190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জোনাই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CD179-6BC9-8BE5-9472-2DBF69899CB5}"/>
              </a:ext>
            </a:extLst>
          </p:cNvPr>
          <p:cNvSpPr txBox="1"/>
          <p:nvPr/>
        </p:nvSpPr>
        <p:spPr>
          <a:xfrm>
            <a:off x="2679405" y="1633804"/>
            <a:ext cx="8282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রাতের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বেলায়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বাঁশবাগানে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লাগে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  ২।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বাঁশবাগানে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লুকিচুকি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খেলা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মজা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খুব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76803-5496-854F-110C-F61251EE7C74}"/>
              </a:ext>
            </a:extLst>
          </p:cNvPr>
          <p:cNvSpPr txBox="1"/>
          <p:nvPr/>
        </p:nvSpPr>
        <p:spPr>
          <a:xfrm>
            <a:off x="3096579" y="3102816"/>
            <a:ext cx="87766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চাঁদের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ছাদে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গল্প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শুনতে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খুব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লাগে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লাগে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চাঁদের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পুকুরের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পানিতে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ঝিলমিল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উঠে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806ABF-47A2-42A6-24A9-B4ABFF9A8AC9}"/>
              </a:ext>
            </a:extLst>
          </p:cNvPr>
          <p:cNvSpPr txBox="1"/>
          <p:nvPr/>
        </p:nvSpPr>
        <p:spPr>
          <a:xfrm>
            <a:off x="3107376" y="5070239"/>
            <a:ext cx="7109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রাতের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বেলায়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জোনাই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জ্বলে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বাঁশবাগানে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পুকুর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পাড়ে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অনেক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জোনাই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পোকা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95423-4B0F-4558-1C56-AF550DB57BBA}"/>
              </a:ext>
            </a:extLst>
          </p:cNvPr>
          <p:cNvSpPr txBox="1"/>
          <p:nvPr/>
        </p:nvSpPr>
        <p:spPr>
          <a:xfrm>
            <a:off x="1650007" y="1110281"/>
            <a:ext cx="2420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endParaRPr lang="en-US" sz="2000" b="1" u="sng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9F00B9-D89B-E27D-0675-6EF2DA202E4A}"/>
              </a:ext>
            </a:extLst>
          </p:cNvPr>
          <p:cNvSpPr txBox="1"/>
          <p:nvPr/>
        </p:nvSpPr>
        <p:spPr>
          <a:xfrm>
            <a:off x="4238907" y="1130196"/>
            <a:ext cx="4882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বাক্যে</a:t>
            </a:r>
            <a:r>
              <a:rPr lang="en-US" sz="20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প্রয়োগ</a:t>
            </a:r>
            <a:endParaRPr lang="en-US" sz="2000" b="1" u="sng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BD05D3-85E6-7C68-D2B2-4920E8D3C901}"/>
              </a:ext>
            </a:extLst>
          </p:cNvPr>
          <p:cNvCxnSpPr>
            <a:cxnSpLocks/>
          </p:cNvCxnSpPr>
          <p:nvPr/>
        </p:nvCxnSpPr>
        <p:spPr>
          <a:xfrm>
            <a:off x="2679405" y="2108939"/>
            <a:ext cx="5156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E2D03C-3382-3C95-102F-ACCA97E703B3}"/>
              </a:ext>
            </a:extLst>
          </p:cNvPr>
          <p:cNvCxnSpPr>
            <a:cxnSpLocks/>
          </p:cNvCxnSpPr>
          <p:nvPr/>
        </p:nvCxnSpPr>
        <p:spPr>
          <a:xfrm flipV="1">
            <a:off x="2585521" y="3840851"/>
            <a:ext cx="521854" cy="89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C71DD5-53F6-BAE1-0615-FA22A40F2AF5}"/>
              </a:ext>
            </a:extLst>
          </p:cNvPr>
          <p:cNvCxnSpPr>
            <a:cxnSpLocks/>
          </p:cNvCxnSpPr>
          <p:nvPr/>
        </p:nvCxnSpPr>
        <p:spPr>
          <a:xfrm>
            <a:off x="2642726" y="5855069"/>
            <a:ext cx="4350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2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9EC17F-BAA9-47B4-9797-6B95B9CA3489}"/>
              </a:ext>
            </a:extLst>
          </p:cNvPr>
          <p:cNvSpPr/>
          <p:nvPr/>
        </p:nvSpPr>
        <p:spPr>
          <a:xfrm>
            <a:off x="1343676" y="2947850"/>
            <a:ext cx="8203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কবিতাটির কবির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ী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C86EC9-ED1D-41A4-A608-37A84AD6BC8D}"/>
              </a:ext>
            </a:extLst>
          </p:cNvPr>
          <p:cNvSpPr/>
          <p:nvPr/>
        </p:nvSpPr>
        <p:spPr>
          <a:xfrm>
            <a:off x="1343676" y="2025165"/>
            <a:ext cx="98132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কবিতাটি নাম কী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BF8EF3-B45D-457A-BD69-5FCDECFB5DEA}"/>
              </a:ext>
            </a:extLst>
          </p:cNvPr>
          <p:cNvSpPr/>
          <p:nvPr/>
        </p:nvSpPr>
        <p:spPr>
          <a:xfrm>
            <a:off x="1343676" y="5077004"/>
            <a:ext cx="8550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কোথায়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জোনাই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জ্বলে</a:t>
            </a:r>
            <a:r>
              <a:rPr lang="bn-IN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4000" b="1" dirty="0">
              <a:ln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8C23CA-833A-E699-AE6D-44AD7DE98C81}"/>
              </a:ext>
            </a:extLst>
          </p:cNvPr>
          <p:cNvSpPr/>
          <p:nvPr/>
        </p:nvSpPr>
        <p:spPr>
          <a:xfrm>
            <a:off x="1343676" y="3935805"/>
            <a:ext cx="8550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কোথায়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চাঁদ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উঠেছে</a:t>
            </a:r>
            <a:r>
              <a:rPr lang="bn-IN" sz="40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IN" sz="4000" b="1" dirty="0">
              <a:ln>
                <a:solidFill>
                  <a:srgbClr val="002060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3A0109-304E-ACDE-DFCC-1E751C1F7E88}"/>
              </a:ext>
            </a:extLst>
          </p:cNvPr>
          <p:cNvSpPr txBox="1"/>
          <p:nvPr/>
        </p:nvSpPr>
        <p:spPr>
          <a:xfrm>
            <a:off x="892630" y="3088914"/>
            <a:ext cx="1055725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as-IN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ী </a:t>
            </a:r>
            <a:r>
              <a:rPr lang="as-IN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াঠের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অংশটুকু</a:t>
            </a:r>
            <a:r>
              <a:rPr lang="bn-IN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লিখে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bn-IN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2311177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89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6888" y="398917"/>
            <a:ext cx="3192306" cy="12053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normalizeH="0" baseline="0" noProof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3"/>
                </a:solidFill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kumimoji="0" lang="en-US" sz="6000" b="1" i="0" u="none" strike="noStrike" kern="0" normalizeH="0" baseline="0" noProof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3"/>
              </a:solidFill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128" y="1604250"/>
            <a:ext cx="1103313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১.২.১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অধীত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যুক্তবর্ণ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যোগে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গঠিত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শব্দযুক্ত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শুনে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BF48E-6F72-891C-D757-A925C7F112CF}"/>
              </a:ext>
            </a:extLst>
          </p:cNvPr>
          <p:cNvSpPr txBox="1"/>
          <p:nvPr/>
        </p:nvSpPr>
        <p:spPr>
          <a:xfrm>
            <a:off x="658128" y="2643117"/>
            <a:ext cx="1103313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১.২.২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অধীত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ফলাযুক্ত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যুক্তবর্ণ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যোগে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গঠিত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ধরণের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শুনে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94C6B-8B3E-2B2B-191F-43558D127F85}"/>
              </a:ext>
            </a:extLst>
          </p:cNvPr>
          <p:cNvSpPr txBox="1"/>
          <p:nvPr/>
        </p:nvSpPr>
        <p:spPr>
          <a:xfrm>
            <a:off x="658128" y="4720851"/>
            <a:ext cx="1103313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৯.১.৩ বিরামচিহ্ন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অনুসারে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স্পষ্ট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শুদ্ধ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উচ্চারণে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সাবলীলভাবে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ধরণের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পড়তে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BCB8D5-91D5-963C-ADF8-5BEADEEDFE68}"/>
              </a:ext>
            </a:extLst>
          </p:cNvPr>
          <p:cNvSpPr txBox="1"/>
          <p:nvPr/>
        </p:nvSpPr>
        <p:spPr>
          <a:xfrm>
            <a:off x="658128" y="3681984"/>
            <a:ext cx="1103313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৮.১.১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ছন্দের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স্বাভাবিক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গতি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স্বরভঙ্গি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রক্ষা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ছড়া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আবৃত্তি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6371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B992B31-A174-DFE9-AE80-24B31964B7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405" y="744278"/>
            <a:ext cx="3986675" cy="4401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324D7-F1F6-AF0F-CB40-AD6ABD4A8D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524" y="772261"/>
            <a:ext cx="4267960" cy="43738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C07311-D26F-6510-FEDD-669E5FAC0238}"/>
              </a:ext>
            </a:extLst>
          </p:cNvPr>
          <p:cNvSpPr txBox="1"/>
          <p:nvPr/>
        </p:nvSpPr>
        <p:spPr>
          <a:xfrm>
            <a:off x="4651503" y="396241"/>
            <a:ext cx="410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C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এসো কিছু ছবি দেখি</a:t>
            </a:r>
            <a:endParaRPr lang="en-US" sz="3200" b="1" dirty="0">
              <a:solidFill>
                <a:srgbClr val="FFC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EEA64E-C6E6-E293-8824-0DB5ADB377FD}"/>
              </a:ext>
            </a:extLst>
          </p:cNvPr>
          <p:cNvSpPr txBox="1"/>
          <p:nvPr/>
        </p:nvSpPr>
        <p:spPr>
          <a:xfrm>
            <a:off x="2726654" y="5324052"/>
            <a:ext cx="842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ছ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াচ্ছো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0DA8D1-01A0-8685-0878-F91D4857C8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1572" y="772262"/>
            <a:ext cx="3615507" cy="43738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F62167-BAE4-99F1-A922-922596836237}"/>
              </a:ext>
            </a:extLst>
          </p:cNvPr>
          <p:cNvSpPr txBox="1"/>
          <p:nvPr/>
        </p:nvSpPr>
        <p:spPr>
          <a:xfrm>
            <a:off x="2262746" y="5677995"/>
            <a:ext cx="842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দিদিরা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7FC520-CD27-8AE3-670F-31EBFFCFAFE7}"/>
              </a:ext>
            </a:extLst>
          </p:cNvPr>
          <p:cNvSpPr txBox="1"/>
          <p:nvPr/>
        </p:nvSpPr>
        <p:spPr>
          <a:xfrm>
            <a:off x="2494700" y="5544252"/>
            <a:ext cx="842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দিদি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7707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  <p:bldP spid="21" grpId="1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AA18BB-FB93-CB1B-752F-DC5FCE54C8D9}"/>
              </a:ext>
            </a:extLst>
          </p:cNvPr>
          <p:cNvSpPr txBox="1"/>
          <p:nvPr/>
        </p:nvSpPr>
        <p:spPr>
          <a:xfrm>
            <a:off x="3866837" y="467833"/>
            <a:ext cx="506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74421-4B30-CD77-2D48-5E9DD94646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60" y="991053"/>
            <a:ext cx="5061097" cy="4344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D9199C-B999-FF24-ADE1-DB2CA96E2F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84521"/>
            <a:ext cx="5093976" cy="43445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60C37A-B57E-466E-1995-439C34317BB1}"/>
              </a:ext>
            </a:extLst>
          </p:cNvPr>
          <p:cNvSpPr txBox="1"/>
          <p:nvPr/>
        </p:nvSpPr>
        <p:spPr>
          <a:xfrm>
            <a:off x="3756837" y="5574559"/>
            <a:ext cx="506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55D86F6-1756-62FF-1FC9-4F6F134C5998}"/>
              </a:ext>
            </a:extLst>
          </p:cNvPr>
          <p:cNvSpPr/>
          <p:nvPr/>
        </p:nvSpPr>
        <p:spPr>
          <a:xfrm>
            <a:off x="8349411" y="1262288"/>
            <a:ext cx="1157047" cy="14383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34CD09-356C-62F5-B6B9-0D8B7F7460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2" y="352007"/>
            <a:ext cx="11509248" cy="61696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2772" y="346939"/>
            <a:ext cx="2613794" cy="6169687"/>
          </a:xfrm>
          <a:prstGeom prst="rect">
            <a:avLst/>
          </a:prstGeom>
          <a:solidFill>
            <a:schemeClr val="tx1">
              <a:alpha val="65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0800000" flipH="1">
            <a:off x="2973594" y="344556"/>
            <a:ext cx="4611920" cy="6153986"/>
          </a:xfrm>
          <a:prstGeom prst="rtTriangle">
            <a:avLst/>
          </a:prstGeom>
          <a:solidFill>
            <a:schemeClr val="tx1">
              <a:alpha val="65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6" descr="Top Butterflies Slow Motion Stickers for Android &amp; iOS | Gfycat">
            <a:extLst>
              <a:ext uri="{FF2B5EF4-FFF2-40B4-BE49-F238E27FC236}">
                <a16:creationId xmlns:a16="http://schemas.microsoft.com/office/drawing/2014/main" id="{43B071CD-FCBC-612D-95AA-6B85233BB8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173" y="3404981"/>
            <a:ext cx="4380107" cy="310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op Butterflies Slow Motion Stickers for Android &amp; iOS | Gfycat">
            <a:extLst>
              <a:ext uri="{FF2B5EF4-FFF2-40B4-BE49-F238E27FC236}">
                <a16:creationId xmlns:a16="http://schemas.microsoft.com/office/drawing/2014/main" id="{27F9976D-4861-E2A4-C753-E53F80853D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19" y="1191686"/>
            <a:ext cx="4854177" cy="292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9C759E-F248-A1C1-4270-B7BE16EE2282}"/>
              </a:ext>
            </a:extLst>
          </p:cNvPr>
          <p:cNvSpPr txBox="1"/>
          <p:nvPr/>
        </p:nvSpPr>
        <p:spPr>
          <a:xfrm>
            <a:off x="-243355" y="566002"/>
            <a:ext cx="647984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IN" sz="7200" dirty="0">
                <a:solidFill>
                  <a:srgbClr val="FFC000"/>
                </a:solidFill>
              </a:rPr>
              <a:t>  </a:t>
            </a:r>
            <a:r>
              <a:rPr lang="bn-IN" sz="7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72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93E43A-FB02-2C08-4A3D-0A2D33854098}"/>
              </a:ext>
            </a:extLst>
          </p:cNvPr>
          <p:cNvSpPr txBox="1"/>
          <p:nvPr/>
        </p:nvSpPr>
        <p:spPr>
          <a:xfrm>
            <a:off x="-388815" y="1766331"/>
            <a:ext cx="609869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72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কাজলা</a:t>
            </a:r>
            <a:r>
              <a:rPr lang="en-US" sz="72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দিদি</a:t>
            </a:r>
            <a:endParaRPr lang="en-US" sz="72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endParaRPr lang="en-US" sz="48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যতীন্দ্রমোহন</a:t>
            </a:r>
            <a:r>
              <a:rPr lang="en-US" sz="48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বাগচী</a:t>
            </a:r>
          </a:p>
        </p:txBody>
      </p:sp>
    </p:spTree>
    <p:extLst>
      <p:ext uri="{BB962C8B-B14F-4D97-AF65-F5344CB8AC3E}">
        <p14:creationId xmlns:p14="http://schemas.microsoft.com/office/powerpoint/2010/main" val="34649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84AC8-EE8F-4D42-DF82-2FBA00A85C25}"/>
              </a:ext>
            </a:extLst>
          </p:cNvPr>
          <p:cNvSpPr txBox="1"/>
          <p:nvPr/>
        </p:nvSpPr>
        <p:spPr>
          <a:xfrm>
            <a:off x="733012" y="514656"/>
            <a:ext cx="855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তোমার পাঠ্য বইয়ের 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৬৩ 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নং পৃষ্টা বের ক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রো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B1D17-6549-4BD9-D133-871BE851E6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19" y="1362172"/>
            <a:ext cx="8554278" cy="4682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A7282-AFF0-EE70-1C99-22E90C5CAB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3853" y="1503562"/>
            <a:ext cx="3338781" cy="4399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3F671-74BB-F802-823F-0AFE5F1984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086" y="1561800"/>
            <a:ext cx="3441204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4866" y="598922"/>
            <a:ext cx="3681663" cy="707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en-US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40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6387" y="5397620"/>
            <a:ext cx="27992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যতীন্দ্রমোহন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বাগচী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9B33A-F5B6-F42B-F61E-3156A5967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471" y="1528418"/>
            <a:ext cx="4001058" cy="38011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13C0C2-7EC2-D21A-A838-72F4DED7D854}"/>
              </a:ext>
            </a:extLst>
          </p:cNvPr>
          <p:cNvSpPr/>
          <p:nvPr/>
        </p:nvSpPr>
        <p:spPr>
          <a:xfrm>
            <a:off x="1007970" y="1066161"/>
            <a:ext cx="2288123" cy="1689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জন্ম</a:t>
            </a:r>
          </a:p>
          <a:p>
            <a:pPr algn="ctr"/>
            <a:r>
              <a:rPr lang="en-US" b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২৭ নভেম্বর</a:t>
            </a:r>
          </a:p>
          <a:p>
            <a:pPr algn="ctr"/>
            <a:r>
              <a:rPr lang="en-US" b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১৮৭৮</a:t>
            </a:r>
            <a:endParaRPr lang="en-US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ECF8518-E8BC-DD90-8E32-A18576511C54}"/>
              </a:ext>
            </a:extLst>
          </p:cNvPr>
          <p:cNvSpPr/>
          <p:nvPr/>
        </p:nvSpPr>
        <p:spPr>
          <a:xfrm rot="11927275">
            <a:off x="3569210" y="1561410"/>
            <a:ext cx="723014" cy="577978"/>
          </a:xfrm>
          <a:prstGeom prst="rightArrow">
            <a:avLst/>
          </a:prstGeom>
          <a:solidFill>
            <a:srgbClr val="9AD5BD"/>
          </a:solidFill>
          <a:ln>
            <a:solidFill>
              <a:srgbClr val="9AD5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6A1719-654B-A369-ADB7-97F9F28F2DE3}"/>
              </a:ext>
            </a:extLst>
          </p:cNvPr>
          <p:cNvSpPr/>
          <p:nvPr/>
        </p:nvSpPr>
        <p:spPr>
          <a:xfrm>
            <a:off x="753805" y="4230508"/>
            <a:ext cx="2288123" cy="1689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তিনি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একজন</a:t>
            </a:r>
            <a:endParaRPr lang="en-US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কবি,পত্রিকার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সম্পাদক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সাহিত্যিক</a:t>
            </a:r>
            <a:endParaRPr lang="en-US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3636AF3-7FC0-B661-2F19-1478FF2C2FCA}"/>
              </a:ext>
            </a:extLst>
          </p:cNvPr>
          <p:cNvSpPr/>
          <p:nvPr/>
        </p:nvSpPr>
        <p:spPr>
          <a:xfrm rot="9325065">
            <a:off x="3637148" y="4537889"/>
            <a:ext cx="723014" cy="566884"/>
          </a:xfrm>
          <a:prstGeom prst="rightArrow">
            <a:avLst/>
          </a:prstGeom>
          <a:solidFill>
            <a:srgbClr val="9AD5BD"/>
          </a:solidFill>
          <a:ln>
            <a:solidFill>
              <a:srgbClr val="9AD5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BD59F6-B298-35DD-9178-F95BA6514A04}"/>
              </a:ext>
            </a:extLst>
          </p:cNvPr>
          <p:cNvSpPr/>
          <p:nvPr/>
        </p:nvSpPr>
        <p:spPr>
          <a:xfrm>
            <a:off x="8641153" y="1170147"/>
            <a:ext cx="2288123" cy="1689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উল্লেখযোগ্য গ্রন্থ- লেখা, কেয়া, বন্ধুর দান</a:t>
            </a:r>
            <a:endParaRPr lang="en-US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6CDF0BB-B4C9-06E0-DF62-4BA1297C81AC}"/>
              </a:ext>
            </a:extLst>
          </p:cNvPr>
          <p:cNvSpPr/>
          <p:nvPr/>
        </p:nvSpPr>
        <p:spPr>
          <a:xfrm rot="19824928">
            <a:off x="7443868" y="1478639"/>
            <a:ext cx="723014" cy="546675"/>
          </a:xfrm>
          <a:prstGeom prst="rightArrow">
            <a:avLst/>
          </a:prstGeom>
          <a:solidFill>
            <a:srgbClr val="9AD5BD"/>
          </a:solidFill>
          <a:ln>
            <a:solidFill>
              <a:srgbClr val="9AD5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742425-D02E-2F52-F66C-8DBA7B5D896B}"/>
              </a:ext>
            </a:extLst>
          </p:cNvPr>
          <p:cNvSpPr/>
          <p:nvPr/>
        </p:nvSpPr>
        <p:spPr>
          <a:xfrm>
            <a:off x="8551562" y="4338918"/>
            <a:ext cx="2288123" cy="1689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মৃত্যু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১লা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ফেব্রুয়ারি</a:t>
            </a:r>
            <a:endParaRPr lang="en-US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১৯৪৮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B380358-8BC4-EB92-787B-7C6D7A7A1EEE}"/>
              </a:ext>
            </a:extLst>
          </p:cNvPr>
          <p:cNvSpPr/>
          <p:nvPr/>
        </p:nvSpPr>
        <p:spPr>
          <a:xfrm rot="1531143">
            <a:off x="7481779" y="4544132"/>
            <a:ext cx="723014" cy="508437"/>
          </a:xfrm>
          <a:prstGeom prst="rightArrow">
            <a:avLst/>
          </a:prstGeom>
          <a:solidFill>
            <a:srgbClr val="9AD5BD"/>
          </a:solidFill>
          <a:ln>
            <a:solidFill>
              <a:srgbClr val="9AD5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331" y="1235298"/>
            <a:ext cx="5844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কবিতাংশের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272" y="2401167"/>
            <a:ext cx="108693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ছোট্ট বোনটির সারাক্ষণের সাথি ছিলো কাজলা দিদি।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দিদি চিরদিনের জন্য তাদের ছেড়ে চলে গেছে,তা সে জানে না,বোঝে না।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প্রতি মুহূর্তই সে তার প্রিয় কাজলা দিদির জন্য অপেক্ষায় থাকে।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সে কোথায় গেছে ,কেন আসে না তা জানতে চায় মায়ের কাছে।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মা উত্তর দিতে পারেন না।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মুখ লুকিয়ে কা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ঁ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দেন।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27285"/>
      </p:ext>
    </p:extLst>
  </p:cSld>
  <p:clrMapOvr>
    <a:masterClrMapping/>
  </p:clrMapOvr>
</p:sld>
</file>

<file path=ppt/theme/theme1.xml><?xml version="1.0" encoding="utf-8"?>
<a:theme xmlns:a="http://schemas.openxmlformats.org/drawingml/2006/main" name="Bangla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gla Theme" id="{35FA9EBE-4744-45E4-BE25-91657615086E}" vid="{4E732455-97D7-4B72-8733-D70887AA41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Bangla Theme</Template>
  <TotalTime>319</TotalTime>
  <Words>546</Words>
  <Application>Microsoft Office PowerPoint</Application>
  <PresentationFormat>Widescreen</PresentationFormat>
  <Paragraphs>94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Kalpurush</vt:lpstr>
      <vt:lpstr>NikoshBAN</vt:lpstr>
      <vt:lpstr>Wingdings</vt:lpstr>
      <vt:lpstr>Bangla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Nahidal Arjin</dc:creator>
  <cp:lastModifiedBy>Nahidal Arjin</cp:lastModifiedBy>
  <cp:revision>57</cp:revision>
  <dcterms:created xsi:type="dcterms:W3CDTF">2026-04-09T16:48:46Z</dcterms:created>
  <dcterms:modified xsi:type="dcterms:W3CDTF">2026-04-10T14:11:13Z</dcterms:modified>
</cp:coreProperties>
</file>