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60" r:id="rId3"/>
    <p:sldId id="261" r:id="rId4"/>
    <p:sldId id="295" r:id="rId5"/>
    <p:sldId id="298" r:id="rId6"/>
    <p:sldId id="302" r:id="rId7"/>
    <p:sldId id="303" r:id="rId8"/>
    <p:sldId id="272" r:id="rId9"/>
    <p:sldId id="257" r:id="rId10"/>
    <p:sldId id="283" r:id="rId11"/>
    <p:sldId id="273" r:id="rId12"/>
    <p:sldId id="279" r:id="rId13"/>
    <p:sldId id="281" r:id="rId14"/>
    <p:sldId id="280" r:id="rId15"/>
    <p:sldId id="282" r:id="rId16"/>
    <p:sldId id="284" r:id="rId17"/>
    <p:sldId id="285" r:id="rId18"/>
    <p:sldId id="286" r:id="rId19"/>
    <p:sldId id="30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59" r:id="rId29"/>
    <p:sldId id="305" r:id="rId30"/>
    <p:sldId id="271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A1766-0131-4F66-8B29-4F68A8A9EA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B0CBE-7B92-4A30-A02C-D607A20CBD15}">
      <dgm:prSet phldrT="[Text]"/>
      <dgm:spPr/>
      <dgm:t>
        <a:bodyPr/>
        <a:lstStyle/>
        <a:p>
          <a:r>
            <a:rPr lang="en-US" dirty="0" err="1" smtClean="0"/>
            <a:t>সুক্ষ্ণকোণের</a:t>
          </a:r>
          <a:r>
            <a:rPr lang="en-US" dirty="0" smtClean="0"/>
            <a:t> </a:t>
          </a:r>
          <a:r>
            <a:rPr lang="en-US" dirty="0" err="1" smtClean="0"/>
            <a:t>ত্রিকোনমিতিক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r>
            <a:rPr lang="en-US" dirty="0" smtClean="0"/>
            <a:t> </a:t>
          </a:r>
          <a:r>
            <a:rPr lang="en-US" dirty="0" err="1" smtClean="0"/>
            <a:t>বর্ণনা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,</a:t>
          </a:r>
          <a:endParaRPr lang="en-US" dirty="0"/>
        </a:p>
      </dgm:t>
    </dgm:pt>
    <dgm:pt modelId="{A0FC22CE-820E-48BD-BF1D-3BD31CE3402A}" type="parTrans" cxnId="{36961BC7-B4D9-4375-9259-0AA7DCCCC346}">
      <dgm:prSet/>
      <dgm:spPr/>
      <dgm:t>
        <a:bodyPr/>
        <a:lstStyle/>
        <a:p>
          <a:endParaRPr lang="en-US"/>
        </a:p>
      </dgm:t>
    </dgm:pt>
    <dgm:pt modelId="{4CBDF38F-A93B-4D9B-8FE6-200B5CDE6B6A}" type="sibTrans" cxnId="{36961BC7-B4D9-4375-9259-0AA7DCCCC346}">
      <dgm:prSet/>
      <dgm:spPr/>
      <dgm:t>
        <a:bodyPr/>
        <a:lstStyle/>
        <a:p>
          <a:endParaRPr lang="en-US"/>
        </a:p>
      </dgm:t>
    </dgm:pt>
    <dgm:pt modelId="{ECEAC3E3-13CA-4262-A29A-4C0D1B159AF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সুক্ষ্ণকোণের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ত্রিকোনমিতিক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অনুপাতগুলোর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সম্পর্ক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নির্ণয়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করতে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পারবে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এবং</a:t>
          </a:r>
          <a:endParaRPr lang="en-US" dirty="0">
            <a:solidFill>
              <a:schemeClr val="tx1"/>
            </a:solidFill>
          </a:endParaRPr>
        </a:p>
      </dgm:t>
    </dgm:pt>
    <dgm:pt modelId="{8F9AB8B1-B1FF-4D6A-8C73-507D79ACE807}" type="parTrans" cxnId="{9A0C222A-C91B-4A00-A84F-CA3050F883DE}">
      <dgm:prSet/>
      <dgm:spPr/>
      <dgm:t>
        <a:bodyPr/>
        <a:lstStyle/>
        <a:p>
          <a:endParaRPr lang="en-US"/>
        </a:p>
      </dgm:t>
    </dgm:pt>
    <dgm:pt modelId="{C84B4904-F73B-4A93-A391-DAE57C252F09}" type="sibTrans" cxnId="{9A0C222A-C91B-4A00-A84F-CA3050F883DE}">
      <dgm:prSet/>
      <dgm:spPr/>
      <dgm:t>
        <a:bodyPr/>
        <a:lstStyle/>
        <a:p>
          <a:endParaRPr lang="en-US"/>
        </a:p>
      </dgm:t>
    </dgm:pt>
    <dgm:pt modelId="{E99103FC-A74D-44DF-BB8A-4F399CC92EAC}">
      <dgm:prSet phldrT="[Text]"/>
      <dgm:spPr/>
      <dgm:t>
        <a:bodyPr/>
        <a:lstStyle/>
        <a:p>
          <a:r>
            <a:rPr lang="en-US" dirty="0" err="1" smtClean="0"/>
            <a:t>অনুপাতগুলোর</a:t>
          </a:r>
          <a:r>
            <a:rPr lang="en-US" dirty="0" smtClean="0"/>
            <a:t> </a:t>
          </a:r>
          <a:r>
            <a:rPr lang="en-US" dirty="0" err="1" smtClean="0"/>
            <a:t>ধ্রবতা</a:t>
          </a:r>
          <a:r>
            <a:rPr lang="en-US" dirty="0" smtClean="0"/>
            <a:t> </a:t>
          </a:r>
          <a:r>
            <a:rPr lang="en-US" dirty="0" err="1" smtClean="0"/>
            <a:t>যাচাই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প্রমাণ</a:t>
          </a:r>
          <a:r>
            <a:rPr lang="en-US" dirty="0" smtClean="0"/>
            <a:t> ও </a:t>
          </a:r>
          <a:r>
            <a:rPr lang="en-US" dirty="0" err="1" smtClean="0"/>
            <a:t>সমস্যা</a:t>
          </a:r>
          <a:r>
            <a:rPr lang="en-US" dirty="0" smtClean="0"/>
            <a:t> </a:t>
          </a:r>
          <a:r>
            <a:rPr lang="en-US" dirty="0" err="1" smtClean="0"/>
            <a:t>সমাধান</a:t>
          </a:r>
          <a:r>
            <a:rPr lang="en-US" dirty="0" smtClean="0"/>
            <a:t> </a:t>
          </a:r>
          <a:r>
            <a:rPr lang="en-US" dirty="0" err="1" smtClean="0"/>
            <a:t>নির্ণয়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5974B804-2229-4F68-BE24-36267F9C26FB}" type="parTrans" cxnId="{28B280D7-B084-4141-8EBA-E2A5D6606C90}">
      <dgm:prSet/>
      <dgm:spPr/>
      <dgm:t>
        <a:bodyPr/>
        <a:lstStyle/>
        <a:p>
          <a:endParaRPr lang="en-US"/>
        </a:p>
      </dgm:t>
    </dgm:pt>
    <dgm:pt modelId="{663649A2-485E-442A-9FF6-7DC18DFA1BD1}" type="sibTrans" cxnId="{28B280D7-B084-4141-8EBA-E2A5D6606C90}">
      <dgm:prSet/>
      <dgm:spPr/>
      <dgm:t>
        <a:bodyPr/>
        <a:lstStyle/>
        <a:p>
          <a:endParaRPr lang="en-US"/>
        </a:p>
      </dgm:t>
    </dgm:pt>
    <dgm:pt modelId="{1A4A41EA-5F6A-46C7-8C91-8772DA18DD45}" type="pres">
      <dgm:prSet presAssocID="{B9FA1766-0131-4F66-8B29-4F68A8A9EA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F1D3A72-0A36-463B-9C6B-F95871CF43A2}" type="pres">
      <dgm:prSet presAssocID="{B9FA1766-0131-4F66-8B29-4F68A8A9EAC7}" presName="Name1" presStyleCnt="0"/>
      <dgm:spPr/>
    </dgm:pt>
    <dgm:pt modelId="{CEDA7393-E178-48B6-B1E9-294F9BE9D2B4}" type="pres">
      <dgm:prSet presAssocID="{B9FA1766-0131-4F66-8B29-4F68A8A9EAC7}" presName="cycle" presStyleCnt="0"/>
      <dgm:spPr/>
    </dgm:pt>
    <dgm:pt modelId="{8BE3627D-513F-4846-AEB8-D04CC4CCF53C}" type="pres">
      <dgm:prSet presAssocID="{B9FA1766-0131-4F66-8B29-4F68A8A9EAC7}" presName="srcNode" presStyleLbl="node1" presStyleIdx="0" presStyleCnt="3"/>
      <dgm:spPr/>
    </dgm:pt>
    <dgm:pt modelId="{393485AE-F5A8-4BDA-93B2-7E41D24095CF}" type="pres">
      <dgm:prSet presAssocID="{B9FA1766-0131-4F66-8B29-4F68A8A9EAC7}" presName="conn" presStyleLbl="parChTrans1D2" presStyleIdx="0" presStyleCnt="1"/>
      <dgm:spPr/>
      <dgm:t>
        <a:bodyPr/>
        <a:lstStyle/>
        <a:p>
          <a:endParaRPr lang="en-US"/>
        </a:p>
      </dgm:t>
    </dgm:pt>
    <dgm:pt modelId="{271E1F9A-7582-4BD3-8217-5CE07E346295}" type="pres">
      <dgm:prSet presAssocID="{B9FA1766-0131-4F66-8B29-4F68A8A9EAC7}" presName="extraNode" presStyleLbl="node1" presStyleIdx="0" presStyleCnt="3"/>
      <dgm:spPr/>
    </dgm:pt>
    <dgm:pt modelId="{BE2D2EDB-5621-478C-82A9-63E887AA0E02}" type="pres">
      <dgm:prSet presAssocID="{B9FA1766-0131-4F66-8B29-4F68A8A9EAC7}" presName="dstNode" presStyleLbl="node1" presStyleIdx="0" presStyleCnt="3"/>
      <dgm:spPr/>
    </dgm:pt>
    <dgm:pt modelId="{DF201F33-ED1C-47C1-8208-8D9961031357}" type="pres">
      <dgm:prSet presAssocID="{AFAB0CBE-7B92-4A30-A02C-D607A20CBD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9A8A6-ADE7-4A61-B3C4-620A70739C8E}" type="pres">
      <dgm:prSet presAssocID="{AFAB0CBE-7B92-4A30-A02C-D607A20CBD15}" presName="accent_1" presStyleCnt="0"/>
      <dgm:spPr/>
    </dgm:pt>
    <dgm:pt modelId="{0733C35D-3D5A-4BB2-8909-F91C5CD82ABF}" type="pres">
      <dgm:prSet presAssocID="{AFAB0CBE-7B92-4A30-A02C-D607A20CBD15}" presName="accentRepeatNode" presStyleLbl="solidFgAcc1" presStyleIdx="0" presStyleCnt="3"/>
      <dgm:spPr/>
    </dgm:pt>
    <dgm:pt modelId="{7E5EE845-3CAE-49A2-B72F-12E41F8EDA1E}" type="pres">
      <dgm:prSet presAssocID="{ECEAC3E3-13CA-4262-A29A-4C0D1B159AF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C302C-F787-4C3F-BF7B-D615B8E98C1A}" type="pres">
      <dgm:prSet presAssocID="{ECEAC3E3-13CA-4262-A29A-4C0D1B159AF2}" presName="accent_2" presStyleCnt="0"/>
      <dgm:spPr/>
    </dgm:pt>
    <dgm:pt modelId="{5F8A4552-1C67-48F1-AB41-AAA3503A8C76}" type="pres">
      <dgm:prSet presAssocID="{ECEAC3E3-13CA-4262-A29A-4C0D1B159AF2}" presName="accentRepeatNode" presStyleLbl="solidFgAcc1" presStyleIdx="1" presStyleCnt="3"/>
      <dgm:spPr/>
    </dgm:pt>
    <dgm:pt modelId="{D3491F58-9D0B-4DEA-A410-55FE9B8F754F}" type="pres">
      <dgm:prSet presAssocID="{E99103FC-A74D-44DF-BB8A-4F399CC92E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CA24-BA66-4233-8C44-DBCA7D1E9771}" type="pres">
      <dgm:prSet presAssocID="{E99103FC-A74D-44DF-BB8A-4F399CC92EAC}" presName="accent_3" presStyleCnt="0"/>
      <dgm:spPr/>
    </dgm:pt>
    <dgm:pt modelId="{C8816E7B-D213-4CA5-B897-B74BDE70F4EE}" type="pres">
      <dgm:prSet presAssocID="{E99103FC-A74D-44DF-BB8A-4F399CC92EAC}" presName="accentRepeatNode" presStyleLbl="solidFgAcc1" presStyleIdx="2" presStyleCnt="3"/>
      <dgm:spPr/>
    </dgm:pt>
  </dgm:ptLst>
  <dgm:cxnLst>
    <dgm:cxn modelId="{1A7B846E-5413-4C79-B266-701C756F0498}" type="presOf" srcId="{4CBDF38F-A93B-4D9B-8FE6-200B5CDE6B6A}" destId="{393485AE-F5A8-4BDA-93B2-7E41D24095CF}" srcOrd="0" destOrd="0" presId="urn:microsoft.com/office/officeart/2008/layout/VerticalCurvedList"/>
    <dgm:cxn modelId="{3FE24B5F-3E77-47D6-AE8F-7039D3D289DE}" type="presOf" srcId="{AFAB0CBE-7B92-4A30-A02C-D607A20CBD15}" destId="{DF201F33-ED1C-47C1-8208-8D9961031357}" srcOrd="0" destOrd="0" presId="urn:microsoft.com/office/officeart/2008/layout/VerticalCurvedList"/>
    <dgm:cxn modelId="{ED949CF5-87BD-4DA0-9DAE-011DFA6F2C61}" type="presOf" srcId="{B9FA1766-0131-4F66-8B29-4F68A8A9EAC7}" destId="{1A4A41EA-5F6A-46C7-8C91-8772DA18DD45}" srcOrd="0" destOrd="0" presId="urn:microsoft.com/office/officeart/2008/layout/VerticalCurvedList"/>
    <dgm:cxn modelId="{28B280D7-B084-4141-8EBA-E2A5D6606C90}" srcId="{B9FA1766-0131-4F66-8B29-4F68A8A9EAC7}" destId="{E99103FC-A74D-44DF-BB8A-4F399CC92EAC}" srcOrd="2" destOrd="0" parTransId="{5974B804-2229-4F68-BE24-36267F9C26FB}" sibTransId="{663649A2-485E-442A-9FF6-7DC18DFA1BD1}"/>
    <dgm:cxn modelId="{36961BC7-B4D9-4375-9259-0AA7DCCCC346}" srcId="{B9FA1766-0131-4F66-8B29-4F68A8A9EAC7}" destId="{AFAB0CBE-7B92-4A30-A02C-D607A20CBD15}" srcOrd="0" destOrd="0" parTransId="{A0FC22CE-820E-48BD-BF1D-3BD31CE3402A}" sibTransId="{4CBDF38F-A93B-4D9B-8FE6-200B5CDE6B6A}"/>
    <dgm:cxn modelId="{37F8F80B-D879-436E-9EBD-7BB7B26895F5}" type="presOf" srcId="{E99103FC-A74D-44DF-BB8A-4F399CC92EAC}" destId="{D3491F58-9D0B-4DEA-A410-55FE9B8F754F}" srcOrd="0" destOrd="0" presId="urn:microsoft.com/office/officeart/2008/layout/VerticalCurvedList"/>
    <dgm:cxn modelId="{6CBC82B9-48B8-4BE3-B020-E29D8C0DCE86}" type="presOf" srcId="{ECEAC3E3-13CA-4262-A29A-4C0D1B159AF2}" destId="{7E5EE845-3CAE-49A2-B72F-12E41F8EDA1E}" srcOrd="0" destOrd="0" presId="urn:microsoft.com/office/officeart/2008/layout/VerticalCurvedList"/>
    <dgm:cxn modelId="{9A0C222A-C91B-4A00-A84F-CA3050F883DE}" srcId="{B9FA1766-0131-4F66-8B29-4F68A8A9EAC7}" destId="{ECEAC3E3-13CA-4262-A29A-4C0D1B159AF2}" srcOrd="1" destOrd="0" parTransId="{8F9AB8B1-B1FF-4D6A-8C73-507D79ACE807}" sibTransId="{C84B4904-F73B-4A93-A391-DAE57C252F09}"/>
    <dgm:cxn modelId="{54FDA9D7-B4DB-429A-AA6C-2DF6219C2E31}" type="presParOf" srcId="{1A4A41EA-5F6A-46C7-8C91-8772DA18DD45}" destId="{FF1D3A72-0A36-463B-9C6B-F95871CF43A2}" srcOrd="0" destOrd="0" presId="urn:microsoft.com/office/officeart/2008/layout/VerticalCurvedList"/>
    <dgm:cxn modelId="{6163666C-1650-4052-A9CE-85F567199702}" type="presParOf" srcId="{FF1D3A72-0A36-463B-9C6B-F95871CF43A2}" destId="{CEDA7393-E178-48B6-B1E9-294F9BE9D2B4}" srcOrd="0" destOrd="0" presId="urn:microsoft.com/office/officeart/2008/layout/VerticalCurvedList"/>
    <dgm:cxn modelId="{132C910D-6551-4DE3-B556-2137BBA11C57}" type="presParOf" srcId="{CEDA7393-E178-48B6-B1E9-294F9BE9D2B4}" destId="{8BE3627D-513F-4846-AEB8-D04CC4CCF53C}" srcOrd="0" destOrd="0" presId="urn:microsoft.com/office/officeart/2008/layout/VerticalCurvedList"/>
    <dgm:cxn modelId="{051F162B-8E02-47A9-AC17-DF02DE84B66E}" type="presParOf" srcId="{CEDA7393-E178-48B6-B1E9-294F9BE9D2B4}" destId="{393485AE-F5A8-4BDA-93B2-7E41D24095CF}" srcOrd="1" destOrd="0" presId="urn:microsoft.com/office/officeart/2008/layout/VerticalCurvedList"/>
    <dgm:cxn modelId="{8614AC3F-AF95-4EF0-B644-3BFEB8C0E984}" type="presParOf" srcId="{CEDA7393-E178-48B6-B1E9-294F9BE9D2B4}" destId="{271E1F9A-7582-4BD3-8217-5CE07E346295}" srcOrd="2" destOrd="0" presId="urn:microsoft.com/office/officeart/2008/layout/VerticalCurvedList"/>
    <dgm:cxn modelId="{CFAD7D18-63B1-492D-9416-3A8AED526163}" type="presParOf" srcId="{CEDA7393-E178-48B6-B1E9-294F9BE9D2B4}" destId="{BE2D2EDB-5621-478C-82A9-63E887AA0E02}" srcOrd="3" destOrd="0" presId="urn:microsoft.com/office/officeart/2008/layout/VerticalCurvedList"/>
    <dgm:cxn modelId="{294AFC2A-894B-491F-8134-E2EF3A23CFAE}" type="presParOf" srcId="{FF1D3A72-0A36-463B-9C6B-F95871CF43A2}" destId="{DF201F33-ED1C-47C1-8208-8D9961031357}" srcOrd="1" destOrd="0" presId="urn:microsoft.com/office/officeart/2008/layout/VerticalCurvedList"/>
    <dgm:cxn modelId="{0FD17710-2378-4D00-94D8-5592C76A1647}" type="presParOf" srcId="{FF1D3A72-0A36-463B-9C6B-F95871CF43A2}" destId="{F3F9A8A6-ADE7-4A61-B3C4-620A70739C8E}" srcOrd="2" destOrd="0" presId="urn:microsoft.com/office/officeart/2008/layout/VerticalCurvedList"/>
    <dgm:cxn modelId="{3004FBD5-EA61-46BF-B489-09E632E9A0D1}" type="presParOf" srcId="{F3F9A8A6-ADE7-4A61-B3C4-620A70739C8E}" destId="{0733C35D-3D5A-4BB2-8909-F91C5CD82ABF}" srcOrd="0" destOrd="0" presId="urn:microsoft.com/office/officeart/2008/layout/VerticalCurvedList"/>
    <dgm:cxn modelId="{2B433776-84D2-41AA-B39B-5F3780630B77}" type="presParOf" srcId="{FF1D3A72-0A36-463B-9C6B-F95871CF43A2}" destId="{7E5EE845-3CAE-49A2-B72F-12E41F8EDA1E}" srcOrd="3" destOrd="0" presId="urn:microsoft.com/office/officeart/2008/layout/VerticalCurvedList"/>
    <dgm:cxn modelId="{35930761-42E3-4093-862E-E0D2361A0187}" type="presParOf" srcId="{FF1D3A72-0A36-463B-9C6B-F95871CF43A2}" destId="{095C302C-F787-4C3F-BF7B-D615B8E98C1A}" srcOrd="4" destOrd="0" presId="urn:microsoft.com/office/officeart/2008/layout/VerticalCurvedList"/>
    <dgm:cxn modelId="{5D90CB78-43A5-4309-A59D-CE4CB2D2C367}" type="presParOf" srcId="{095C302C-F787-4C3F-BF7B-D615B8E98C1A}" destId="{5F8A4552-1C67-48F1-AB41-AAA3503A8C76}" srcOrd="0" destOrd="0" presId="urn:microsoft.com/office/officeart/2008/layout/VerticalCurvedList"/>
    <dgm:cxn modelId="{B1E8A821-4AB8-4B69-A554-892279F87613}" type="presParOf" srcId="{FF1D3A72-0A36-463B-9C6B-F95871CF43A2}" destId="{D3491F58-9D0B-4DEA-A410-55FE9B8F754F}" srcOrd="5" destOrd="0" presId="urn:microsoft.com/office/officeart/2008/layout/VerticalCurvedList"/>
    <dgm:cxn modelId="{722B24C7-415F-49BF-8033-30640D3241E8}" type="presParOf" srcId="{FF1D3A72-0A36-463B-9C6B-F95871CF43A2}" destId="{C504CA24-BA66-4233-8C44-DBCA7D1E9771}" srcOrd="6" destOrd="0" presId="urn:microsoft.com/office/officeart/2008/layout/VerticalCurvedList"/>
    <dgm:cxn modelId="{E800CF68-33BE-46A6-897C-5BE25534A7DD}" type="presParOf" srcId="{C504CA24-BA66-4233-8C44-DBCA7D1E9771}" destId="{C8816E7B-D213-4CA5-B897-B74BDE70F4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FB37D-4344-4DE1-9D22-102C1D90C5C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E80AD-2D8D-4664-AF25-F85E444FB94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Trigonometry</a:t>
          </a:r>
          <a:endParaRPr lang="en-US" sz="2400" b="1" dirty="0">
            <a:solidFill>
              <a:schemeClr val="bg1"/>
            </a:solidFill>
          </a:endParaRPr>
        </a:p>
      </dgm:t>
    </dgm:pt>
    <dgm:pt modelId="{E14D8813-5824-4F31-A8D8-7A40E92447A1}" type="parTrans" cxnId="{F6515489-C7D9-46F3-A64E-4EDF68A58E49}">
      <dgm:prSet/>
      <dgm:spPr/>
      <dgm:t>
        <a:bodyPr/>
        <a:lstStyle/>
        <a:p>
          <a:endParaRPr lang="en-US"/>
        </a:p>
      </dgm:t>
    </dgm:pt>
    <dgm:pt modelId="{FEF45C9E-2112-4B16-9737-391F0B7131DE}" type="sibTrans" cxnId="{F6515489-C7D9-46F3-A64E-4EDF68A58E49}">
      <dgm:prSet/>
      <dgm:spPr/>
      <dgm:t>
        <a:bodyPr/>
        <a:lstStyle/>
        <a:p>
          <a:endParaRPr lang="en-US"/>
        </a:p>
      </dgm:t>
    </dgm:pt>
    <dgm:pt modelId="{CFCE6FDC-F05B-41DF-A379-5012B7AAD644}">
      <dgm:prSet phldrT="[Text]"/>
      <dgm:spPr/>
      <dgm:t>
        <a:bodyPr/>
        <a:lstStyle/>
        <a:p>
          <a:r>
            <a:rPr lang="en-US" dirty="0" smtClean="0"/>
            <a:t>Tri-3</a:t>
          </a:r>
          <a:endParaRPr lang="en-US" dirty="0"/>
        </a:p>
      </dgm:t>
    </dgm:pt>
    <dgm:pt modelId="{29F2FDCC-92B2-4944-9081-621ACCC178CE}" type="parTrans" cxnId="{056BDD2A-5488-4912-AAA4-D680803D55C9}">
      <dgm:prSet/>
      <dgm:spPr/>
      <dgm:t>
        <a:bodyPr/>
        <a:lstStyle/>
        <a:p>
          <a:endParaRPr lang="en-US"/>
        </a:p>
      </dgm:t>
    </dgm:pt>
    <dgm:pt modelId="{8531AB7A-B7F2-407A-99B3-9A31C2250F88}" type="sibTrans" cxnId="{056BDD2A-5488-4912-AAA4-D680803D55C9}">
      <dgm:prSet/>
      <dgm:spPr/>
      <dgm:t>
        <a:bodyPr/>
        <a:lstStyle/>
        <a:p>
          <a:endParaRPr lang="en-US"/>
        </a:p>
      </dgm:t>
    </dgm:pt>
    <dgm:pt modelId="{55E77F05-2BDB-4F56-A024-35DDC475F269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Metron</a:t>
          </a:r>
          <a:r>
            <a:rPr lang="en-US" dirty="0" err="1" smtClean="0">
              <a:solidFill>
                <a:srgbClr val="FF0000"/>
              </a:solidFill>
            </a:rPr>
            <a:t>-পরিমাপ</a:t>
          </a:r>
          <a:endParaRPr lang="en-US" dirty="0">
            <a:solidFill>
              <a:srgbClr val="FF0000"/>
            </a:solidFill>
          </a:endParaRPr>
        </a:p>
      </dgm:t>
    </dgm:pt>
    <dgm:pt modelId="{BBF6E5C6-0A58-4E49-B4F0-1411BFF031D6}" type="parTrans" cxnId="{A899E766-B554-4AA4-80B1-4A52A72E5DFC}">
      <dgm:prSet/>
      <dgm:spPr/>
      <dgm:t>
        <a:bodyPr/>
        <a:lstStyle/>
        <a:p>
          <a:endParaRPr lang="en-US"/>
        </a:p>
      </dgm:t>
    </dgm:pt>
    <dgm:pt modelId="{C5DD47BE-FE6C-4EC0-8C62-9D538AF5D83D}" type="sibTrans" cxnId="{A899E766-B554-4AA4-80B1-4A52A72E5DFC}">
      <dgm:prSet/>
      <dgm:spPr/>
      <dgm:t>
        <a:bodyPr/>
        <a:lstStyle/>
        <a:p>
          <a:endParaRPr lang="en-US"/>
        </a:p>
      </dgm:t>
    </dgm:pt>
    <dgm:pt modelId="{C5237C71-D4B9-4D82-BE7F-83B704D2FD30}">
      <dgm:prSet phldrT="[Text]"/>
      <dgm:spPr/>
      <dgm:t>
        <a:bodyPr/>
        <a:lstStyle/>
        <a:p>
          <a:r>
            <a:rPr lang="en-US" dirty="0" err="1" smtClean="0"/>
            <a:t>Gon-</a:t>
          </a:r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Webdings" panose="05030102010509060703" pitchFamily="18" charset="2"/>
            </a:rPr>
            <a:t>বাহু</a:t>
          </a:r>
          <a:r>
            <a: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Webdings" panose="05030102010509060703" pitchFamily="18" charset="2"/>
            </a:rPr>
            <a:t>/</a:t>
          </a:r>
          <a:r>
            <a:rPr lang="en-US" b="1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Webdings" panose="05030102010509060703" pitchFamily="18" charset="2"/>
            </a:rPr>
            <a:t>ধার</a:t>
          </a:r>
          <a:endParaRPr lang="en-US" dirty="0"/>
        </a:p>
      </dgm:t>
    </dgm:pt>
    <dgm:pt modelId="{0BB091C3-0EF0-475D-A47A-788798B70F3E}" type="parTrans" cxnId="{0B5842CC-2E2A-4AB3-8EAF-14F8C82628CD}">
      <dgm:prSet/>
      <dgm:spPr/>
      <dgm:t>
        <a:bodyPr/>
        <a:lstStyle/>
        <a:p>
          <a:endParaRPr lang="en-US"/>
        </a:p>
      </dgm:t>
    </dgm:pt>
    <dgm:pt modelId="{DFC9ACAC-7702-4EA5-84EE-91E72B3E5979}" type="sibTrans" cxnId="{0B5842CC-2E2A-4AB3-8EAF-14F8C82628CD}">
      <dgm:prSet/>
      <dgm:spPr/>
      <dgm:t>
        <a:bodyPr/>
        <a:lstStyle/>
        <a:p>
          <a:endParaRPr lang="en-US"/>
        </a:p>
      </dgm:t>
    </dgm:pt>
    <dgm:pt modelId="{5E9EB141-FBB1-445B-9C5B-8A7E7D730739}" type="pres">
      <dgm:prSet presAssocID="{D7BFB37D-4344-4DE1-9D22-102C1D90C5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CE00E4-0C5D-4F5F-B472-2C27E6B9EC03}" type="pres">
      <dgm:prSet presAssocID="{86EE80AD-2D8D-4664-AF25-F85E444FB94D}" presName="singleCycle" presStyleCnt="0"/>
      <dgm:spPr/>
    </dgm:pt>
    <dgm:pt modelId="{147014E7-1D7B-456F-9770-138E4C0CDB68}" type="pres">
      <dgm:prSet presAssocID="{86EE80AD-2D8D-4664-AF25-F85E444FB94D}" presName="singleCenter" presStyleLbl="node1" presStyleIdx="0" presStyleCnt="4" custScaleX="15207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5FBE4A2-D88E-451C-A300-206DE4D7F33D}" type="pres">
      <dgm:prSet presAssocID="{29F2FDCC-92B2-4944-9081-621ACCC178C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177E456-D404-456C-A88B-DEE70E6D970C}" type="pres">
      <dgm:prSet presAssocID="{CFCE6FDC-F05B-41DF-A379-5012B7AAD644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F9C9F-4DC6-4EC2-BB72-AB0D15FA2E5C}" type="pres">
      <dgm:prSet presAssocID="{BBF6E5C6-0A58-4E49-B4F0-1411BFF031D6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9DB2E8A-B461-45C4-8D96-6CA4F164F7B6}" type="pres">
      <dgm:prSet presAssocID="{55E77F05-2BDB-4F56-A024-35DDC475F269}" presName="text0" presStyleLbl="node1" presStyleIdx="2" presStyleCnt="4" custScaleX="338251" custRadScaleRad="163099" custRadScaleInc="-13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7B4AB-34DF-4A71-A94D-ADB36D4E3BBE}" type="pres">
      <dgm:prSet presAssocID="{0BB091C3-0EF0-475D-A47A-788798B70F3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6871485-9D2E-4A6E-8B3B-59AAAC15303E}" type="pres">
      <dgm:prSet presAssocID="{C5237C71-D4B9-4D82-BE7F-83B704D2FD30}" presName="text0" presStyleLbl="node1" presStyleIdx="3" presStyleCnt="4" custScaleX="280647" custRadScaleRad="132290" custRadScaleInc="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A838A-32E9-4094-B53C-8C9C6710C4E7}" type="presOf" srcId="{86EE80AD-2D8D-4664-AF25-F85E444FB94D}" destId="{147014E7-1D7B-456F-9770-138E4C0CDB68}" srcOrd="0" destOrd="0" presId="urn:microsoft.com/office/officeart/2008/layout/RadialCluster"/>
    <dgm:cxn modelId="{B193FD01-367A-4CB4-93A1-AB5F84407C39}" type="presOf" srcId="{29F2FDCC-92B2-4944-9081-621ACCC178CE}" destId="{F5FBE4A2-D88E-451C-A300-206DE4D7F33D}" srcOrd="0" destOrd="0" presId="urn:microsoft.com/office/officeart/2008/layout/RadialCluster"/>
    <dgm:cxn modelId="{C634C055-F79F-49CF-90B6-BE015F422446}" type="presOf" srcId="{CFCE6FDC-F05B-41DF-A379-5012B7AAD644}" destId="{0177E456-D404-456C-A88B-DEE70E6D970C}" srcOrd="0" destOrd="0" presId="urn:microsoft.com/office/officeart/2008/layout/RadialCluster"/>
    <dgm:cxn modelId="{F6515489-C7D9-46F3-A64E-4EDF68A58E49}" srcId="{D7BFB37D-4344-4DE1-9D22-102C1D90C5C0}" destId="{86EE80AD-2D8D-4664-AF25-F85E444FB94D}" srcOrd="0" destOrd="0" parTransId="{E14D8813-5824-4F31-A8D8-7A40E92447A1}" sibTransId="{FEF45C9E-2112-4B16-9737-391F0B7131DE}"/>
    <dgm:cxn modelId="{A3D94D7A-21B7-43E6-A06D-D21D30AE9AD8}" type="presOf" srcId="{C5237C71-D4B9-4D82-BE7F-83B704D2FD30}" destId="{06871485-9D2E-4A6E-8B3B-59AAAC15303E}" srcOrd="0" destOrd="0" presId="urn:microsoft.com/office/officeart/2008/layout/RadialCluster"/>
    <dgm:cxn modelId="{FA214D3B-612E-4BDB-83DB-8E70BB42B094}" type="presOf" srcId="{55E77F05-2BDB-4F56-A024-35DDC475F269}" destId="{59DB2E8A-B461-45C4-8D96-6CA4F164F7B6}" srcOrd="0" destOrd="0" presId="urn:microsoft.com/office/officeart/2008/layout/RadialCluster"/>
    <dgm:cxn modelId="{7C400244-F9DD-49DD-9A86-30ACC2BAF1A1}" type="presOf" srcId="{D7BFB37D-4344-4DE1-9D22-102C1D90C5C0}" destId="{5E9EB141-FBB1-445B-9C5B-8A7E7D730739}" srcOrd="0" destOrd="0" presId="urn:microsoft.com/office/officeart/2008/layout/RadialCluster"/>
    <dgm:cxn modelId="{70388F76-4B72-4C0E-99A3-1DAA62F05E51}" type="presOf" srcId="{BBF6E5C6-0A58-4E49-B4F0-1411BFF031D6}" destId="{FA4F9C9F-4DC6-4EC2-BB72-AB0D15FA2E5C}" srcOrd="0" destOrd="0" presId="urn:microsoft.com/office/officeart/2008/layout/RadialCluster"/>
    <dgm:cxn modelId="{E1521B84-DC88-46E2-AF9E-9BDB6E8C5B11}" type="presOf" srcId="{0BB091C3-0EF0-475D-A47A-788798B70F3E}" destId="{60C7B4AB-34DF-4A71-A94D-ADB36D4E3BBE}" srcOrd="0" destOrd="0" presId="urn:microsoft.com/office/officeart/2008/layout/RadialCluster"/>
    <dgm:cxn modelId="{A899E766-B554-4AA4-80B1-4A52A72E5DFC}" srcId="{86EE80AD-2D8D-4664-AF25-F85E444FB94D}" destId="{55E77F05-2BDB-4F56-A024-35DDC475F269}" srcOrd="1" destOrd="0" parTransId="{BBF6E5C6-0A58-4E49-B4F0-1411BFF031D6}" sibTransId="{C5DD47BE-FE6C-4EC0-8C62-9D538AF5D83D}"/>
    <dgm:cxn modelId="{056BDD2A-5488-4912-AAA4-D680803D55C9}" srcId="{86EE80AD-2D8D-4664-AF25-F85E444FB94D}" destId="{CFCE6FDC-F05B-41DF-A379-5012B7AAD644}" srcOrd="0" destOrd="0" parTransId="{29F2FDCC-92B2-4944-9081-621ACCC178CE}" sibTransId="{8531AB7A-B7F2-407A-99B3-9A31C2250F88}"/>
    <dgm:cxn modelId="{0B5842CC-2E2A-4AB3-8EAF-14F8C82628CD}" srcId="{86EE80AD-2D8D-4664-AF25-F85E444FB94D}" destId="{C5237C71-D4B9-4D82-BE7F-83B704D2FD30}" srcOrd="2" destOrd="0" parTransId="{0BB091C3-0EF0-475D-A47A-788798B70F3E}" sibTransId="{DFC9ACAC-7702-4EA5-84EE-91E72B3E5979}"/>
    <dgm:cxn modelId="{B1CFB1A5-53EF-4A2B-BA33-5E337C3F0CDF}" type="presParOf" srcId="{5E9EB141-FBB1-445B-9C5B-8A7E7D730739}" destId="{62CE00E4-0C5D-4F5F-B472-2C27E6B9EC03}" srcOrd="0" destOrd="0" presId="urn:microsoft.com/office/officeart/2008/layout/RadialCluster"/>
    <dgm:cxn modelId="{19CD32D9-9369-47DD-B2DD-99C4A0A0EB9C}" type="presParOf" srcId="{62CE00E4-0C5D-4F5F-B472-2C27E6B9EC03}" destId="{147014E7-1D7B-456F-9770-138E4C0CDB68}" srcOrd="0" destOrd="0" presId="urn:microsoft.com/office/officeart/2008/layout/RadialCluster"/>
    <dgm:cxn modelId="{DC3FD2D8-1C15-47DF-B0F1-7BFEE1D1589F}" type="presParOf" srcId="{62CE00E4-0C5D-4F5F-B472-2C27E6B9EC03}" destId="{F5FBE4A2-D88E-451C-A300-206DE4D7F33D}" srcOrd="1" destOrd="0" presId="urn:microsoft.com/office/officeart/2008/layout/RadialCluster"/>
    <dgm:cxn modelId="{CD2BCE8F-9950-4ADC-ABB8-F8E20A993566}" type="presParOf" srcId="{62CE00E4-0C5D-4F5F-B472-2C27E6B9EC03}" destId="{0177E456-D404-456C-A88B-DEE70E6D970C}" srcOrd="2" destOrd="0" presId="urn:microsoft.com/office/officeart/2008/layout/RadialCluster"/>
    <dgm:cxn modelId="{FE9B86E8-A92B-4F51-9900-2A8CF1B02FF2}" type="presParOf" srcId="{62CE00E4-0C5D-4F5F-B472-2C27E6B9EC03}" destId="{FA4F9C9F-4DC6-4EC2-BB72-AB0D15FA2E5C}" srcOrd="3" destOrd="0" presId="urn:microsoft.com/office/officeart/2008/layout/RadialCluster"/>
    <dgm:cxn modelId="{BD37A3D8-09F7-44ED-B012-B18D6233DB5E}" type="presParOf" srcId="{62CE00E4-0C5D-4F5F-B472-2C27E6B9EC03}" destId="{59DB2E8A-B461-45C4-8D96-6CA4F164F7B6}" srcOrd="4" destOrd="0" presId="urn:microsoft.com/office/officeart/2008/layout/RadialCluster"/>
    <dgm:cxn modelId="{EC1A30DE-A2D2-4D76-9C88-FF78D34FC25E}" type="presParOf" srcId="{62CE00E4-0C5D-4F5F-B472-2C27E6B9EC03}" destId="{60C7B4AB-34DF-4A71-A94D-ADB36D4E3BBE}" srcOrd="5" destOrd="0" presId="urn:microsoft.com/office/officeart/2008/layout/RadialCluster"/>
    <dgm:cxn modelId="{A97CC1A1-0BE0-4238-A915-83FA26C74A9A}" type="presParOf" srcId="{62CE00E4-0C5D-4F5F-B472-2C27E6B9EC03}" destId="{06871485-9D2E-4A6E-8B3B-59AAAC15303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9F98-18D6-4E46-A089-9883F0163CC1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3255-1405-4A06-B196-5947F2A2B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A3255-1405-4A06-B196-5947F2A2B0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7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0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0.png"/><Relationship Id="rId7" Type="http://schemas.openxmlformats.org/officeDocument/2006/relationships/image" Target="../media/image1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1.png"/><Relationship Id="rId9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19536" y="188640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43672" y="220134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46481" y="207098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74234" y="220134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89123" y="220134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8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86402" y="209774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263701" y="228960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8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08060" y="1277586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163957" y="1215199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656332" y="1189119"/>
            <a:ext cx="1368152" cy="1700808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8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775051" y="1193664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406491" y="2039523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239693" y="2039523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023992" y="2025147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832613" y="2025147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7445623" y="2025147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8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8" y="3717032"/>
            <a:ext cx="4046017" cy="268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254244" y="1988840"/>
            <a:ext cx="1368152" cy="1359326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8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8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31504" y="1366604"/>
            <a:ext cx="892899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 he trig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 of an acute angle?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 flipH="1">
            <a:off x="4151784" y="1601854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1984" y="2689053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0303" y="2033378"/>
            <a:ext cx="37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hypotenuse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032" y="2086806"/>
            <a:ext cx="580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816" y="3170056"/>
            <a:ext cx="631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0439" y="237599"/>
            <a:ext cx="8189817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2।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31504" y="1366604"/>
            <a:ext cx="892899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 he trig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 of an acute angle?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360" y="3670633"/>
            <a:ext cx="1144927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আলোচিত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সুক্ষ্ণকোণের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 flipH="1">
            <a:off x="2044706" y="1588101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44906" y="2675300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55570" y="1737619"/>
            <a:ext cx="1859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0099" y="2144001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108" y="2967970"/>
            <a:ext cx="249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44706" y="2960382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25860" y="1228864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846912">
            <a:off x="2288910" y="2354861"/>
            <a:ext cx="792088" cy="561166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321168" y="1229204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846912">
            <a:off x="6681532" y="2355539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6317280" y="1601854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425187" y="2961065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1139997">
            <a:off x="8009362" y="1605817"/>
            <a:ext cx="792088" cy="561166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17374" y="2686850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flipH="1">
            <a:off x="2044706" y="4888504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20770" y="5120607"/>
            <a:ext cx="768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099" y="544440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97401" y="6267782"/>
            <a:ext cx="918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044706" y="6260785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025860" y="4529267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2846912">
            <a:off x="2331330" y="5667392"/>
            <a:ext cx="841417" cy="5370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0439" y="237599"/>
            <a:ext cx="8189817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2।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6992" y="1834069"/>
            <a:ext cx="120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6123" y="3044944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2974" y="2135892"/>
            <a:ext cx="249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26507" y="2357290"/>
            <a:ext cx="989840" cy="356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500388" y="2264583"/>
            <a:ext cx="483204" cy="615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  <p:bldP spid="11" grpId="0"/>
      <p:bldP spid="16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7" grpId="0" animBg="1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Right Triangle 1"/>
          <p:cNvSpPr/>
          <p:nvPr/>
        </p:nvSpPr>
        <p:spPr>
          <a:xfrm flipH="1">
            <a:off x="2044706" y="1588101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44906" y="2675300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8374" y="1846177"/>
            <a:ext cx="770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0099" y="2144001"/>
            <a:ext cx="617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8893" y="3063687"/>
            <a:ext cx="656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44706" y="2960382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25860" y="1228864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846912">
            <a:off x="2288910" y="2354861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89333" y="1762936"/>
            <a:ext cx="652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2271" y="3018409"/>
            <a:ext cx="608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05407" y="1904256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321168" y="1229204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846912">
            <a:off x="6681532" y="2355539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6317280" y="1601854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425187" y="2961065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1139997">
            <a:off x="8009362" y="1605817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17374" y="2686850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078000" y="552223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69491" y="4802125"/>
            <a:ext cx="770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193" y="4990935"/>
            <a:ext cx="617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1987" y="5910621"/>
            <a:ext cx="656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277800" y="5807316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258954" y="4075798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2846912">
            <a:off x="2522004" y="520179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 flipH="1">
            <a:off x="2287311" y="4428042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057252" y="4702778"/>
            <a:ext cx="770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54193" y="5021455"/>
            <a:ext cx="617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72987" y="5941141"/>
            <a:ext cx="656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369954" y="4106318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ight Triangle 50"/>
          <p:cNvSpPr/>
          <p:nvPr/>
        </p:nvSpPr>
        <p:spPr>
          <a:xfrm flipH="1">
            <a:off x="6398311" y="4458562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2846912">
            <a:off x="2522004" y="5249259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1139997">
            <a:off x="8064297" y="4459424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210439" y="237599"/>
            <a:ext cx="9629977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কাজ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: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424903" y="4646312"/>
                <a:ext cx="892899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Alpha-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teta-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gamma-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theta-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phi -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omega-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03" y="4646312"/>
                <a:ext cx="8928992" cy="648072"/>
              </a:xfrm>
              <a:prstGeom prst="rect">
                <a:avLst/>
              </a:prstGeom>
              <a:blipFill rotWithShape="0">
                <a:blip r:embed="rId2"/>
                <a:stretch>
                  <a:fillRect l="-1639" t="-12150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/>
          <a:stretch/>
        </p:blipFill>
        <p:spPr>
          <a:xfrm>
            <a:off x="1132392" y="5294384"/>
            <a:ext cx="10110499" cy="1728191"/>
          </a:xfrm>
          <a:prstGeom prst="rect">
            <a:avLst/>
          </a:prstGeom>
        </p:spPr>
      </p:pic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9558859">
            <a:off x="5792945" y="1117448"/>
            <a:ext cx="1195167" cy="11939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1879" y="2656601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19619838">
                <a:off x="5813769" y="1763947"/>
                <a:ext cx="9916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19838">
                <a:off x="5813769" y="1763947"/>
                <a:ext cx="991685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075378" y="172964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44529" y="1974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3307" y="262462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10439" y="237599"/>
            <a:ext cx="8189817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2।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51384" y="3417822"/>
            <a:ext cx="1137726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ত্রিভুজের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শীর্ষবিন্দুগুলো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হাতের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অক্ষরে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বাহুগুলো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ছোট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হাতের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অক্ষরে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প্রকাশ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কোণগুলো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গ্রিক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চিহ্নদ্বারা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প্রকাশ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7032104" y="1086292"/>
            <a:ext cx="0" cy="1684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55027" y="2480118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99046" y="2821535"/>
                <a:ext cx="6143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43" y="2821532"/>
                <a:ext cx="614335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3062" y="1102298"/>
                <a:ext cx="6143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9" y="1102295"/>
                <a:ext cx="61433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>
              <a:xfrm>
                <a:off x="1640843" y="1323758"/>
                <a:ext cx="3747274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43" y="1323758"/>
                <a:ext cx="3747274" cy="648072"/>
              </a:xfrm>
              <a:prstGeom prst="rect">
                <a:avLst/>
              </a:prstGeom>
              <a:blipFill rotWithShape="0">
                <a:blip r:embed="rId5"/>
                <a:stretch>
                  <a:fillRect t="-1226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1506369" y="3077007"/>
                <a:ext cx="911825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369" y="3077007"/>
                <a:ext cx="9118258" cy="648072"/>
              </a:xfrm>
              <a:prstGeom prst="rect">
                <a:avLst/>
              </a:prstGeom>
              <a:blipFill rotWithShape="0">
                <a:blip r:embed="rId6"/>
                <a:stretch>
                  <a:fillRect t="-13208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1500528" y="3712592"/>
                <a:ext cx="911825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PMO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28" y="3712592"/>
                <a:ext cx="9118258" cy="648072"/>
              </a:xfrm>
              <a:prstGeom prst="rect">
                <a:avLst/>
              </a:prstGeom>
              <a:blipFill rotWithShape="0">
                <a:blip r:embed="rId7"/>
                <a:stretch>
                  <a:fillRect t="-1226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00528" y="4216680"/>
                <a:ext cx="911825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MPO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28" y="4216680"/>
                <a:ext cx="9118258" cy="648072"/>
              </a:xfrm>
              <a:prstGeom prst="rect">
                <a:avLst/>
              </a:prstGeom>
              <a:blipFill rotWithShape="0">
                <a:blip r:embed="rId8"/>
                <a:stretch>
                  <a:fillRect t="-13208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500528" y="4766413"/>
                <a:ext cx="911825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∆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ত্রিভুজদ্বয়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28" y="4766413"/>
                <a:ext cx="9118258" cy="648072"/>
              </a:xfrm>
              <a:prstGeom prst="rect">
                <a:avLst/>
              </a:prstGeom>
              <a:blipFill rotWithShape="0">
                <a:blip r:embed="rId9"/>
                <a:stretch>
                  <a:fillRect t="-13208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1500528" y="5444275"/>
                <a:ext cx="1041593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অনুরুপ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বাহুগুলোর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528" y="5444275"/>
                <a:ext cx="10415933" cy="648072"/>
              </a:xfrm>
              <a:prstGeom prst="rect">
                <a:avLst/>
              </a:prstGeom>
              <a:blipFill rotWithShape="0">
                <a:blip r:embed="rId10"/>
                <a:stretch>
                  <a:fillRect r="-1404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95400" y="114844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3।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7032104" y="1086292"/>
            <a:ext cx="0" cy="16845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55027" y="2480118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99046" y="2821535"/>
                <a:ext cx="6143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43" y="2821532"/>
                <a:ext cx="614335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43062" y="1102298"/>
                <a:ext cx="61433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60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9" y="1102295"/>
                <a:ext cx="61433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729770" y="2978779"/>
                <a:ext cx="5708124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or,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70" y="2978779"/>
                <a:ext cx="5708124" cy="648072"/>
              </a:xfrm>
              <a:prstGeom prst="rect">
                <a:avLst/>
              </a:prstGeom>
              <a:blipFill rotWithShape="0">
                <a:blip r:embed="rId6"/>
                <a:stretch>
                  <a:fillRect b="-38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>
              <a:xfrm>
                <a:off x="1570555" y="1761996"/>
                <a:ext cx="3316266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" y="1761996"/>
                <a:ext cx="3316266" cy="648072"/>
              </a:xfrm>
              <a:prstGeom prst="rect">
                <a:avLst/>
              </a:prstGeom>
              <a:blipFill rotWithShape="0">
                <a:blip r:embed="rId7"/>
                <a:stretch>
                  <a:fillRect b="-38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>
              <a:xfrm>
                <a:off x="1755842" y="3968897"/>
                <a:ext cx="5708124" cy="554741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OP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or,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2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42" y="3968897"/>
                <a:ext cx="5708124" cy="554741"/>
              </a:xfrm>
              <a:prstGeom prst="rect">
                <a:avLst/>
              </a:prstGeom>
              <a:blipFill rotWithShape="0">
                <a:blip r:embed="rId8"/>
                <a:stretch>
                  <a:fillRect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>
              <a:xfrm>
                <a:off x="1819171" y="4966411"/>
                <a:ext cx="5708124" cy="554741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6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6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OM</m:t>
                            </m:r>
                          </m:e>
                          <m:sub>
                            <m: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or,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71" y="4966408"/>
                <a:ext cx="5708124" cy="554741"/>
              </a:xfrm>
              <a:prstGeom prst="rect">
                <a:avLst/>
              </a:prstGeom>
              <a:blipFill rotWithShape="0">
                <a:blip r:embed="rId9"/>
                <a:stretch>
                  <a:fillRect b="-78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79376" y="6176071"/>
            <a:ext cx="11233248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অনুপাতসমূহের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ধ্রবক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অনুপাতসমূহকে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95400" y="114844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3।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761467" y="1123722"/>
                <a:ext cx="3747274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467" y="1123722"/>
                <a:ext cx="3747274" cy="648072"/>
              </a:xfrm>
              <a:prstGeom prst="rect">
                <a:avLst/>
              </a:prstGeom>
              <a:blipFill rotWithShape="0">
                <a:blip r:embed="rId10"/>
                <a:stretch>
                  <a:fillRect t="-12150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263352" y="3454556"/>
                <a:ext cx="1192864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কোণের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সাইন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(sine)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H/ </a:t>
                </a:r>
                <a:r>
                  <a:rPr lang="en-US" sz="26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সাগরে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লবণ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আছে</a:t>
                </a:r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454556"/>
                <a:ext cx="11928648" cy="648072"/>
              </a:xfrm>
              <a:prstGeom prst="rect">
                <a:avLst/>
              </a:prstGeom>
              <a:blipFill rotWithShape="0">
                <a:blip r:embed="rId3"/>
                <a:stretch>
                  <a:fillRect l="-127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61525" y="6146856"/>
            <a:ext cx="8444614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263352" y="4306924"/>
                <a:ext cx="1180931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কোণের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কোসাইন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(cosine)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H/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কবরে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ভুত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আছে</a:t>
                </a:r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306924"/>
                <a:ext cx="11809312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129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311906" y="5186371"/>
                <a:ext cx="1150718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কোণের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ট্যানজেন্ট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(tangent)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ট্যারা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লম্বা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ভূত</a:t>
                </a:r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6" y="5186371"/>
                <a:ext cx="11507183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3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95400" y="114844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3।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সুক্ষ্ণকোণের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5473" y="1737123"/>
            <a:ext cx="37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hypotenuse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6335" y="1669660"/>
            <a:ext cx="412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-Opposite side /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1067" y="3066225"/>
            <a:ext cx="631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Adjacent side/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723004" y="3796061"/>
                <a:ext cx="1127765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cosec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4" y="3796061"/>
                <a:ext cx="11277652" cy="648072"/>
              </a:xfrm>
              <a:prstGeom prst="rect">
                <a:avLst/>
              </a:prstGeom>
              <a:blipFill rotWithShape="0">
                <a:blip r:embed="rId3"/>
                <a:stretch>
                  <a:fillRect l="-1135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767408" y="4719132"/>
                <a:ext cx="1123324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or, 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𝑦𝑝𝑜𝑡𝑒𝑛𝑢𝑠𝑒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den>
                    </m:f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719132"/>
                <a:ext cx="11233248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14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666522" y="5642203"/>
                <a:ext cx="11206070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𝑎𝑑𝑗𝑎𝑐𝑒𝑛𝑡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𝑜𝑝𝑝𝑜𝑠𝑖𝑡𝑒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𝑠𝑖𝑑𝑒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28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22" y="5642203"/>
                <a:ext cx="11206070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35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7736" y="145707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473" y="1737123"/>
            <a:ext cx="37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hypotenuse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6335" y="1669660"/>
            <a:ext cx="412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-Opposite side /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1067" y="3243516"/>
            <a:ext cx="631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Adjacent side/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723004" y="3796061"/>
                <a:ext cx="1127765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অভিভুজ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or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অভিভুজ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cosec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4" y="3796061"/>
                <a:ext cx="11277652" cy="648072"/>
              </a:xfrm>
              <a:prstGeom prst="rect">
                <a:avLst/>
              </a:prstGeom>
              <a:blipFill rotWithShape="0">
                <a:blip r:embed="rId3"/>
                <a:stretch>
                  <a:fillRect l="-1135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767408" y="4732238"/>
                <a:ext cx="11233248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অভিভুজ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or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অভিভুজ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732238"/>
                <a:ext cx="11233248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1139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794586" y="5794843"/>
                <a:ext cx="9143999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or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cot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70C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ভূমি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an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cot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6" y="5794843"/>
                <a:ext cx="9143999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333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7736" y="145707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5473" y="1737123"/>
            <a:ext cx="37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অভিভুজ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hypotenuse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6335" y="1669660"/>
            <a:ext cx="4126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-Opposite side / 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1067" y="3243516"/>
            <a:ext cx="631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Adjacent side/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endParaRPr lang="en-US"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659743" y="3181053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  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3181053"/>
                <a:ext cx="8968732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1359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51565" y="3989776"/>
                <a:ext cx="9076910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or, 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" y="3989776"/>
                <a:ext cx="9076910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410" b="-18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524003" y="4798499"/>
                <a:ext cx="9143999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or,  cot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98499"/>
                <a:ext cx="9143999" cy="648072"/>
              </a:xfrm>
              <a:prstGeom prst="rect">
                <a:avLst/>
              </a:prstGeom>
              <a:blipFill rotWithShape="0">
                <a:blip r:embed="rId6"/>
                <a:stretch>
                  <a:fillRect l="-1333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47736" y="145707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15480" y="188640"/>
            <a:ext cx="10081120" cy="2675980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buClr>
                <a:srgbClr val="10CF9B"/>
              </a:buClr>
              <a:buSzPct val="65000"/>
              <a:defRPr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জিয়াউল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7865" lvl="1" indent="-157159"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67865" lvl="1" indent="-157159"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হালিশহর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7908" y="2470773"/>
            <a:ext cx="5400600" cy="1440160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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কারিকুলাম-2022,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কারিকুলাম-2022,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কারিকুলাম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মাষ্টার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কারিকুলাম-2012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সপ্তাহ-2023,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পাহাড়তলী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32639"/>
            <a:ext cx="2847278" cy="3340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659743" y="3181053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cosin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3181053"/>
                <a:ext cx="8968732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1359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1659743" y="4018731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 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cosin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4018731"/>
                <a:ext cx="8968732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359" t="-9346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1659743" y="4686469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 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or, </a:t>
                </a:r>
                <a:r>
                  <a:rPr lang="en-US" sz="2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4686469"/>
                <a:ext cx="8968732" cy="648072"/>
              </a:xfrm>
              <a:prstGeom prst="rect">
                <a:avLst/>
              </a:prstGeom>
              <a:blipFill rotWithShape="0">
                <a:blip r:embed="rId6"/>
                <a:stretch>
                  <a:fillRect l="-1359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47736" y="145707"/>
            <a:ext cx="7710441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785188" y="3142560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88" y="3142560"/>
                <a:ext cx="8968732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428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499313" y="3926552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87" y="3926552"/>
                <a:ext cx="8968732" cy="648072"/>
              </a:xfrm>
              <a:prstGeom prst="rect">
                <a:avLst/>
              </a:prstGeom>
              <a:blipFill rotWithShape="0">
                <a:blip r:embed="rId6"/>
                <a:stretch>
                  <a:fillRect l="-1428" b="-6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"/>
              <p:cNvSpPr txBox="1">
                <a:spLocks noChangeArrowheads="1"/>
              </p:cNvSpPr>
              <p:nvPr/>
            </p:nvSpPr>
            <p:spPr>
              <a:xfrm>
                <a:off x="1476967" y="4952754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67" y="4952754"/>
                <a:ext cx="8968732" cy="648072"/>
              </a:xfrm>
              <a:prstGeom prst="rect">
                <a:avLst/>
              </a:prstGeom>
              <a:blipFill rotWithShape="0">
                <a:blip r:embed="rId7"/>
                <a:stretch>
                  <a:fillRect b="-28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1551564" y="5789598"/>
                <a:ext cx="8968732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64" y="5789598"/>
                <a:ext cx="8968732" cy="648072"/>
              </a:xfrm>
              <a:prstGeom prst="rect">
                <a:avLst/>
              </a:prstGeom>
              <a:blipFill rotWithShape="0">
                <a:blip r:embed="rId8"/>
                <a:stretch>
                  <a:fillRect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47736" y="145707"/>
            <a:ext cx="9708704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2টি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18650" y="23743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647" y="2374318"/>
                <a:ext cx="61433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>
              <a:xfrm>
                <a:off x="1551567" y="1136568"/>
                <a:ext cx="4195019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SutonnyMJ" pitchFamily="2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" y="1136568"/>
                <a:ext cx="4195019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3052" t="-11215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1659746" y="3096906"/>
                <a:ext cx="86517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g‡bKi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myÿè‡KvY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SutonnyMJ" pitchFamily="2" charset="0"/>
                    <a:cs typeface="Times New Roman" panose="02020603050405020304" pitchFamily="18" charset="0"/>
                  </a:rPr>
                  <a:t>AwZfzR</a:t>
                </a:r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, PM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wecixZ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evû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mwbœwnZ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evû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OM.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3096906"/>
                <a:ext cx="8651723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408" t="-13208" b="-8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1659746" y="4041025"/>
                <a:ext cx="86517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Zvn‡j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Ges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46" y="4041025"/>
                <a:ext cx="8651723" cy="648072"/>
              </a:xfrm>
              <a:prstGeom prst="rect">
                <a:avLst/>
              </a:prstGeom>
              <a:blipFill rotWithShape="0">
                <a:blip r:embed="rId6"/>
                <a:stretch>
                  <a:fillRect l="-1408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1524000" y="4630703"/>
                <a:ext cx="9116436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GLb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POM=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mg‡KvYx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wÎfzR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n‡Z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cx_v‡Mviv‡m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Dccv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`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</a:rPr>
                  <a:t>¨</a:t>
                </a:r>
                <a:r>
                  <a:rPr lang="en-US" sz="2800" dirty="0">
                    <a:solidFill>
                      <a:srgbClr val="FF0000"/>
                    </a:solidFill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n‡Z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630703"/>
                <a:ext cx="9116436" cy="648072"/>
              </a:xfrm>
              <a:prstGeom prst="rect">
                <a:avLst/>
              </a:prstGeom>
              <a:blipFill rotWithShape="0">
                <a:blip r:embed="rId7"/>
                <a:stretch>
                  <a:fillRect l="-1338" t="-1415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585891" y="5107520"/>
                <a:ext cx="9116436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" y="5107520"/>
                <a:ext cx="9116436" cy="648072"/>
              </a:xfrm>
              <a:prstGeom prst="rect">
                <a:avLst/>
              </a:prstGeom>
              <a:blipFill rotWithShape="0">
                <a:blip r:embed="rId8"/>
                <a:stretch>
                  <a:fillRect t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1573551" y="5555002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GLb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" y="5555002"/>
                <a:ext cx="8900123" cy="648072"/>
              </a:xfrm>
              <a:prstGeom prst="rect">
                <a:avLst/>
              </a:prstGeom>
              <a:blipFill rotWithShape="0">
                <a:blip r:embed="rId9"/>
                <a:stretch>
                  <a:fillRect l="-1370" t="-11215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1439339" y="6232409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4663" y="6232409"/>
                <a:ext cx="8900123" cy="648072"/>
              </a:xfrm>
              <a:prstGeom prst="rect">
                <a:avLst/>
              </a:prstGeom>
              <a:blipFill rotWithShape="0">
                <a:blip r:embed="rId10"/>
                <a:stretch>
                  <a:fillRect b="-18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13668" y="183529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4।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অভেদাবলী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 animBg="1"/>
      <p:bldP spid="37" grpId="0"/>
      <p:bldP spid="38" grpId="0"/>
      <p:bldP spid="39" grpId="0"/>
      <p:bldP spid="40" grpId="0"/>
      <p:bldP spid="19" grpId="0"/>
      <p:bldP spid="21" grpId="0"/>
      <p:bldP spid="22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1562750" y="1176786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7" y="1176786"/>
                <a:ext cx="8900123" cy="648072"/>
              </a:xfrm>
              <a:prstGeom prst="rect">
                <a:avLst/>
              </a:prstGeom>
              <a:blipFill rotWithShape="0">
                <a:blip r:embed="rId2"/>
                <a:stretch>
                  <a:fillRect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1569771" y="1811246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" y="1811246"/>
                <a:ext cx="8900123" cy="648072"/>
              </a:xfrm>
              <a:prstGeom prst="rect">
                <a:avLst/>
              </a:prstGeom>
              <a:blipFill rotWithShape="0">
                <a:blip r:embed="rId3"/>
                <a:stretch>
                  <a:fillRect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569771" y="2612865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" y="2612865"/>
                <a:ext cx="8900123" cy="648072"/>
              </a:xfrm>
              <a:prstGeom prst="rect">
                <a:avLst/>
              </a:prstGeom>
              <a:blipFill rotWithShape="0">
                <a:blip r:embed="rId4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557552" y="3480929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9" y="3480929"/>
                <a:ext cx="8900123" cy="648072"/>
              </a:xfrm>
              <a:prstGeom prst="rect">
                <a:avLst/>
              </a:prstGeom>
              <a:blipFill rotWithShape="0">
                <a:blip r:embed="rId5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 txBox="1">
                <a:spLocks noChangeArrowheads="1"/>
              </p:cNvSpPr>
              <p:nvPr/>
            </p:nvSpPr>
            <p:spPr>
              <a:xfrm>
                <a:off x="1516070" y="4353026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]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70" y="4353026"/>
                <a:ext cx="8900123" cy="648072"/>
              </a:xfrm>
              <a:prstGeom prst="rect">
                <a:avLst/>
              </a:prstGeom>
              <a:blipFill rotWithShape="0">
                <a:blip r:embed="rId6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497742" y="5225123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0" y="5225123"/>
                <a:ext cx="8900123" cy="648072"/>
              </a:xfrm>
              <a:prstGeom prst="rect">
                <a:avLst/>
              </a:prstGeom>
              <a:blipFill rotWithShape="0">
                <a:blip r:embed="rId7"/>
                <a:stretch>
                  <a:fillRect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>
              <a:xfrm>
                <a:off x="1497741" y="5789730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[ Proved ]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1" y="5789730"/>
                <a:ext cx="8900123" cy="648072"/>
              </a:xfrm>
              <a:prstGeom prst="rect">
                <a:avLst/>
              </a:prstGeom>
              <a:blipFill rotWithShape="0">
                <a:blip r:embed="rId8"/>
                <a:stretch>
                  <a:fillRect t="-849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4" grpId="0"/>
      <p:bldP spid="2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9742" y="541818"/>
            <a:ext cx="9211433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1069874" y="1803560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Abyiæcfv‡e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wb‡Pi m~Î¸‡jv cÖgvY Ki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, 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74" y="1803560"/>
                <a:ext cx="8900123" cy="648072"/>
              </a:xfrm>
              <a:prstGeom prst="rect">
                <a:avLst/>
              </a:prstGeom>
              <a:blipFill rotWithShape="0">
                <a:blip r:embed="rId2"/>
                <a:stretch>
                  <a:fillRect l="-1439" t="-943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659742" y="160712"/>
            <a:ext cx="7056784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জোড়ায়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কাজ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: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069874" y="2559963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74" y="2559963"/>
                <a:ext cx="8900123" cy="648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1199456" y="3279381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279381"/>
                <a:ext cx="8900123" cy="6480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04" y="1253156"/>
            <a:ext cx="5382160" cy="40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5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51567" y="180629"/>
            <a:ext cx="8454965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atin typeface="SutonnyMJ" pitchFamily="2" charset="0"/>
                <a:cs typeface="Times New Roman" panose="02020603050405020304" pitchFamily="18" charset="0"/>
              </a:rPr>
              <a:t>m~‡</a:t>
            </a:r>
            <a:r>
              <a:rPr lang="en-US" sz="3200" dirty="0" err="1">
                <a:latin typeface="SutonnyMJ" pitchFamily="2" charset="0"/>
                <a:cs typeface="Times New Roman" panose="02020603050405020304" pitchFamily="18" charset="0"/>
              </a:rPr>
              <a:t>Îi</a:t>
            </a:r>
            <a:r>
              <a:rPr lang="en-US" sz="3200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utonnyMJ" pitchFamily="2" charset="0"/>
                <a:cs typeface="Times New Roman" panose="02020603050405020304" pitchFamily="18" charset="0"/>
              </a:rPr>
              <a:t>cÖgvY</a:t>
            </a:r>
            <a:r>
              <a:rPr lang="en-US" sz="3200" dirty="0">
                <a:latin typeface="SutonnyMJ" pitchFamily="2" charset="0"/>
                <a:cs typeface="Times New Roman" panose="02020603050405020304" pitchFamily="18" charset="0"/>
              </a:rPr>
              <a:t>: </a:t>
            </a:r>
            <a:endParaRPr lang="en-US" sz="900" b="1" dirty="0">
              <a:solidFill>
                <a:srgbClr val="FF0000"/>
              </a:solidFill>
              <a:latin typeface="SutonnyMJ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 flipH="1">
            <a:off x="4553330" y="1406183"/>
            <a:ext cx="2088232" cy="1386268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553330" y="2786871"/>
            <a:ext cx="3024336" cy="1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45895" y="2491979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583832" y="1025362"/>
            <a:ext cx="2611134" cy="1745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729261">
            <a:off x="4725476" y="2272845"/>
            <a:ext cx="792088" cy="5611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299991" y="106316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69557" y="2793106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02957" y="2557838"/>
            <a:ext cx="614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00203" y="2291818"/>
                <a:ext cx="614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US" sz="26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00" y="2291818"/>
                <a:ext cx="61433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>
              <a:xfrm>
                <a:off x="1551567" y="1136568"/>
                <a:ext cx="447566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SutonnyMJ" pitchFamily="2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" y="1136568"/>
                <a:ext cx="4475663" cy="648072"/>
              </a:xfrm>
              <a:prstGeom prst="rect">
                <a:avLst/>
              </a:prstGeom>
              <a:blipFill rotWithShape="0">
                <a:blip r:embed="rId4"/>
                <a:stretch>
                  <a:fillRect l="-2861" t="-11215"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1536657" y="3124488"/>
                <a:ext cx="8937017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g‡bKi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myÿè‡KvY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SutonnyMJ" pitchFamily="2" charset="0"/>
                    <a:cs typeface="Times New Roman" panose="02020603050405020304" pitchFamily="18" charset="0"/>
                  </a:rPr>
                  <a:t>AwZfzR</a:t>
                </a:r>
                <a:r>
                  <a:rPr lang="en-US" sz="24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 , PM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wecixZ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evû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Ges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mwbœwnZ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evû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OM.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4" y="3124488"/>
                <a:ext cx="8937017" cy="648072"/>
              </a:xfrm>
              <a:prstGeom prst="rect">
                <a:avLst/>
              </a:prstGeom>
              <a:blipFill rotWithShape="0">
                <a:blip r:embed="rId5"/>
                <a:stretch>
                  <a:fillRect l="-1364" t="-14151" b="-7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1659746" y="3982631"/>
                <a:ext cx="86517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Zvn‡j,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Ges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3" y="3982631"/>
                <a:ext cx="8651723" cy="648072"/>
              </a:xfrm>
              <a:prstGeom prst="rect">
                <a:avLst/>
              </a:prstGeom>
              <a:blipFill rotWithShape="0">
                <a:blip r:embed="rId6"/>
                <a:stretch>
                  <a:fillRect l="-1408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1524000" y="4630703"/>
                <a:ext cx="9116436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GLb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 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POM=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mg‡KvYx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wÎfzR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n‡Z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cx_v‡Mviv‡m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Dccv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`</a:t>
                </a:r>
                <a:r>
                  <a:rPr lang="en-US" sz="2800" dirty="0">
                    <a:latin typeface="SutonnyMJ" pitchFamily="2" charset="0"/>
                  </a:rPr>
                  <a:t>¨</a:t>
                </a: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SutonnyMJ" pitchFamily="2" charset="0"/>
                    <a:cs typeface="Times New Roman" panose="02020603050405020304" pitchFamily="18" charset="0"/>
                  </a:rPr>
                  <a:t>n‡Z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0703"/>
                <a:ext cx="9116436" cy="648072"/>
              </a:xfrm>
              <a:prstGeom prst="rect">
                <a:avLst/>
              </a:prstGeom>
              <a:blipFill rotWithShape="0">
                <a:blip r:embed="rId7"/>
                <a:stretch>
                  <a:fillRect l="-1338" t="-1415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>
              <a:xfrm>
                <a:off x="1585891" y="5107520"/>
                <a:ext cx="9116436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𝑃𝑀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" y="5107520"/>
                <a:ext cx="9116436" cy="648072"/>
              </a:xfrm>
              <a:prstGeom prst="rect">
                <a:avLst/>
              </a:prstGeom>
              <a:blipFill rotWithShape="0">
                <a:blip r:embed="rId8"/>
                <a:stretch>
                  <a:fillRect t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51567" y="180629"/>
            <a:ext cx="8454965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of square formula: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endParaRPr lang="en-US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59743" y="4062556"/>
            <a:ext cx="896873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1579380" y="1524572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" y="1524572"/>
                <a:ext cx="8900123" cy="648072"/>
              </a:xfrm>
              <a:prstGeom prst="rect">
                <a:avLst/>
              </a:prstGeom>
              <a:blipFill rotWithShape="0">
                <a:blip r:embed="rId2"/>
                <a:stretch>
                  <a:fillRect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1524003" y="2247834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7834"/>
                <a:ext cx="8900123" cy="648072"/>
              </a:xfrm>
              <a:prstGeom prst="rect">
                <a:avLst/>
              </a:prstGeom>
              <a:blipFill rotWithShape="0">
                <a:blip r:embed="rId3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1497740" y="3020712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2" y="3020712"/>
                <a:ext cx="8900123" cy="648072"/>
              </a:xfrm>
              <a:prstGeom prst="rect">
                <a:avLst/>
              </a:prstGeom>
              <a:blipFill rotWithShape="0">
                <a:blip r:embed="rId4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>
              <a:xfrm>
                <a:off x="1328986" y="5685172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5016" y="5685172"/>
                <a:ext cx="8900123" cy="648072"/>
              </a:xfrm>
              <a:prstGeom prst="rect">
                <a:avLst/>
              </a:prstGeom>
              <a:blipFill rotWithShape="0">
                <a:blip r:embed="rId5"/>
                <a:stretch>
                  <a:fillRect t="-1037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>
              <a:xfrm>
                <a:off x="1544815" y="6197477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Proved ]</a:t>
                </a: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" y="6197477"/>
                <a:ext cx="8900123" cy="648072"/>
              </a:xfrm>
              <a:prstGeom prst="rect">
                <a:avLst/>
              </a:prstGeom>
              <a:blipFill rotWithShape="0">
                <a:blip r:embed="rId6"/>
                <a:stretch>
                  <a:fillRect t="-849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1516069" y="1016437"/>
                <a:ext cx="8900123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SutonnyMJ" pitchFamily="2" charset="0"/>
                    <a:cs typeface="Times New Roman" panose="02020603050405020304" pitchFamily="18" charset="0"/>
                  </a:rPr>
                  <a:t>GLb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𝒔𝒆𝒄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𝜽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sce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33" y="1016437"/>
                <a:ext cx="8900123" cy="648072"/>
              </a:xfrm>
              <a:prstGeom prst="rect">
                <a:avLst/>
              </a:prstGeom>
              <a:blipFill rotWithShape="0">
                <a:blip r:embed="rId7"/>
                <a:stretch>
                  <a:fillRect l="-1438" t="-12264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1497741" y="3679367"/>
                <a:ext cx="7704857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1" y="3679367"/>
                <a:ext cx="7704857" cy="648072"/>
              </a:xfrm>
              <a:prstGeom prst="rect">
                <a:avLst/>
              </a:prstGeom>
              <a:blipFill rotWithShape="0">
                <a:blip r:embed="rId8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>
              <a:xfrm>
                <a:off x="1497740" y="4445745"/>
                <a:ext cx="7704857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62" y="4445745"/>
                <a:ext cx="7704857" cy="648072"/>
              </a:xfrm>
              <a:prstGeom prst="rect">
                <a:avLst/>
              </a:prstGeom>
              <a:blipFill rotWithShape="0">
                <a:blip r:embed="rId9"/>
                <a:stretch>
                  <a:fillRect b="-27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>
              <a:xfrm>
                <a:off x="1444288" y="5025124"/>
                <a:ext cx="7704857" cy="648072"/>
              </a:xfrm>
              <a:prstGeom prst="rect">
                <a:avLst/>
              </a:prstGeom>
            </p:spPr>
            <p:txBody>
              <a:bodyPr/>
              <a:lstStyle/>
              <a:p>
                <a:pPr marL="90488" lvl="1" indent="-209550">
                  <a:spcBef>
                    <a:spcPct val="20000"/>
                  </a:spcBef>
                  <a:buClr>
                    <a:srgbClr val="10CF9B"/>
                  </a:buClr>
                  <a:buSzPct val="65000"/>
                  <a:defRPr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=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𝑃𝑀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714" y="5025124"/>
                <a:ext cx="7704857" cy="648072"/>
              </a:xfrm>
              <a:prstGeom prst="rect">
                <a:avLst/>
              </a:prstGeom>
              <a:blipFill rotWithShape="0">
                <a:blip r:embed="rId10"/>
                <a:stretch>
                  <a:fillRect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4" grpId="0"/>
      <p:bldP spid="28" grpId="0"/>
      <p:bldP spid="30" grpId="0"/>
      <p:bldP spid="33" grpId="0"/>
      <p:bldP spid="12" grpId="0"/>
      <p:bldP spid="13" grpId="0"/>
      <p:bldP spid="1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7408" y="260648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96752"/>
            <a:ext cx="4577641" cy="48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7408" y="260648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00" y="155135"/>
            <a:ext cx="1570568" cy="15705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1345" y="1052736"/>
            <a:ext cx="10014696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*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আলোচিত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সূত্রগুলো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অনুশীলন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প্রমাণ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অনুশীলন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91544" y="620688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  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সবাইকে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শুভেচ্ছা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,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               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আল্লাহ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হাফেজ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852936"/>
            <a:ext cx="388843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5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636"/>
            <a:ext cx="21355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672" y="380893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Bangladesh Desk / Table Flag with plastic stand and b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980728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639616" y="5672510"/>
            <a:ext cx="80648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91916" y="5990806"/>
            <a:ext cx="10344472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পতাকাটি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/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প্লাগ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স্টান্ডটির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328248" y="1085407"/>
            <a:ext cx="0" cy="4587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57557" y="1065809"/>
            <a:ext cx="5688632" cy="4587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08168" y="5085184"/>
            <a:ext cx="720080" cy="587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846598">
            <a:off x="2985949" y="3759466"/>
            <a:ext cx="2502217" cy="2402224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636"/>
            <a:ext cx="21355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672" y="380893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Tree River Stock Photos, Images and Backgrounds f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085407"/>
            <a:ext cx="4608512" cy="460851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78119" y="6153486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00056" y="4077072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040216" y="1340768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00056" y="1340768"/>
            <a:ext cx="1440160" cy="2736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636"/>
            <a:ext cx="21355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672" y="380893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View of red sun rising in timelapse. Sun rising over a field during early  morn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196752"/>
            <a:ext cx="82001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7488" y="6153486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359696" y="4509120"/>
            <a:ext cx="576064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12024" y="2852936"/>
            <a:ext cx="0" cy="16561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359696" y="2852936"/>
            <a:ext cx="2952328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28636"/>
            <a:ext cx="21355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672" y="380893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23592" y="6177297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ভিবনটির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40-story Bangladesh's tallest building, is being constructed | The Daily 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908720"/>
            <a:ext cx="4674096" cy="50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799856" y="1084656"/>
            <a:ext cx="72008" cy="4891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99756" y="1173751"/>
            <a:ext cx="972108" cy="480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3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31504" y="114184"/>
            <a:ext cx="7416824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1344" y="31333"/>
            <a:ext cx="429580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36393" y="818382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336393" y="1539698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439593" y="2244212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9,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9.1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6863" y="2899790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471175" y="3676991"/>
            <a:ext cx="8640960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55201" y="4286134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ত্রিকোণমিতির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নামকরণ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: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426863" y="4944714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426863" y="5626544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সুক্ষ্ণকোণের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403592" y="6285124"/>
            <a:ext cx="9438633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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ত্রিকোনমিতিক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অভেদাবলী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67810"/>
            <a:ext cx="3230024" cy="3869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51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9336" y="227499"/>
            <a:ext cx="892899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আজকের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আলোচনা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শেষে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শিক্ষার্থীরা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0561536"/>
              </p:ext>
            </p:extLst>
          </p:nvPr>
        </p:nvGraphicFramePr>
        <p:xfrm>
          <a:off x="119336" y="1268449"/>
          <a:ext cx="119533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758190" y="3608828"/>
            <a:ext cx="1026550" cy="100547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/>
          <p:cNvSpPr/>
          <p:nvPr/>
        </p:nvSpPr>
        <p:spPr>
          <a:xfrm>
            <a:off x="244915" y="5087827"/>
            <a:ext cx="1026550" cy="100547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63352" y="1844825"/>
            <a:ext cx="1029622" cy="100547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99456" y="1348411"/>
            <a:ext cx="8928992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trigonometric ration of an acute angle?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086292"/>
            <a:ext cx="12000656" cy="648072"/>
          </a:xfrm>
          <a:prstGeom prst="rect">
            <a:avLst/>
          </a:prstGeom>
        </p:spPr>
        <p:txBody>
          <a:bodyPr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ত্রিকোণমিতি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গণিতের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বিশেষ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শাখা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যাতে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সমকোণী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ত্রিভুজের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বাহু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কোণের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সর্ম্পর্ক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বিষয়ে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পাঠদান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।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1344" y="123735"/>
            <a:ext cx="7854457" cy="704514"/>
          </a:xfrm>
          <a:prstGeom prst="rect">
            <a:avLst/>
          </a:prstGeom>
        </p:spPr>
        <p:txBody>
          <a:bodyPr/>
          <a:lstStyle/>
          <a:p>
            <a:pPr marL="67865" lvl="1" indent="-157159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1।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ত্রিকোণমিতির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নামকরণ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: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432" y="2132856"/>
            <a:ext cx="2880320" cy="192594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5284345"/>
              </p:ext>
            </p:extLst>
          </p:nvPr>
        </p:nvGraphicFramePr>
        <p:xfrm>
          <a:off x="1435742" y="1086292"/>
          <a:ext cx="10420898" cy="565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4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7014E7-1D7B-456F-9770-138E4C0CD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147014E7-1D7B-456F-9770-138E4C0CD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FBE4A2-D88E-451C-A300-206DE4D7F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F5FBE4A2-D88E-451C-A300-206DE4D7F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7E456-D404-456C-A88B-DEE70E6D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0177E456-D404-456C-A88B-DEE70E6D9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4F9C9F-4DC6-4EC2-BB72-AB0D15FA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A4F9C9F-4DC6-4EC2-BB72-AB0D15FA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DB2E8A-B461-45C4-8D96-6CA4F164F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59DB2E8A-B461-45C4-8D96-6CA4F164F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C7B4AB-34DF-4A71-A94D-ADB36D4E3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0C7B4AB-34DF-4A71-A94D-ADB36D4E3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871485-9D2E-4A6E-8B3B-59AAAC153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06871485-9D2E-4A6E-8B3B-59AAAC153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708</Words>
  <Application>Microsoft Office PowerPoint</Application>
  <PresentationFormat>Widescreen</PresentationFormat>
  <Paragraphs>295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맑은 고딕</vt:lpstr>
      <vt:lpstr>Arial</vt:lpstr>
      <vt:lpstr>Calibri</vt:lpstr>
      <vt:lpstr>Cambria Math</vt:lpstr>
      <vt:lpstr>NikoshBAN</vt:lpstr>
      <vt:lpstr>SutonnyMJ</vt:lpstr>
      <vt:lpstr>Times New Roman</vt:lpstr>
      <vt:lpstr>Webdings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221</cp:revision>
  <dcterms:created xsi:type="dcterms:W3CDTF">2014-04-01T16:35:38Z</dcterms:created>
  <dcterms:modified xsi:type="dcterms:W3CDTF">2026-04-05T03:03:21Z</dcterms:modified>
</cp:coreProperties>
</file>