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</p:sldMasterIdLst>
  <p:sldIdLst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1" r:id="rId17"/>
    <p:sldId id="273" r:id="rId18"/>
    <p:sldId id="272" r:id="rId19"/>
    <p:sldId id="274" r:id="rId20"/>
    <p:sldId id="276" r:id="rId21"/>
    <p:sldId id="280" r:id="rId22"/>
    <p:sldId id="278" r:id="rId23"/>
    <p:sldId id="275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33987-42EF-48E2-8513-3750057EB6AB}" type="doc">
      <dgm:prSet loTypeId="urn:microsoft.com/office/officeart/2005/8/layout/radial3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A93974-B90C-4005-B6A7-749C45ADB816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4000" b="1" cap="none" spc="0" dirty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কৃত্রিম শ্বাস-প্রশ্বাসের উদ্দেশ্য </a:t>
          </a:r>
          <a:endParaRPr lang="en-US" sz="4000" b="1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9F3E4A1B-C048-464C-A728-3D74FFEFF382}" type="parTrans" cxnId="{B22ACEB8-14E4-49C9-836D-E4735683C9B9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4BF9743A-5101-4206-B5A2-6B2708C7FB5B}" type="sibTrans" cxnId="{B22ACEB8-14E4-49C9-836D-E4735683C9B9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C23D2DD6-48DC-4065-A0E2-F903D83F7A28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2800" b="1" cap="none" spc="0" dirty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পানিতে ডুবে যাওয়া </a:t>
          </a:r>
          <a:endParaRPr lang="en-US" sz="2800" b="1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11E7434-43E8-4EDF-9508-032F9C1C0ECD}" type="parTrans" cxnId="{C2647603-E611-4BC8-AD33-DF48D617B9AA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DE5CB8F0-4B58-4FF0-81D8-A186696FBFD6}" type="sibTrans" cxnId="{C2647603-E611-4BC8-AD33-DF48D617B9AA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D8FC9828-3136-4ED7-90AD-14A7D5E160DD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2800" b="1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ea typeface="Times New Roman"/>
              <a:cs typeface="NikoshBAN" pitchFamily="2" charset="0"/>
            </a:rPr>
            <a:t>হার্ট অ্যাটাক </a:t>
          </a:r>
          <a:endParaRPr lang="en-US" sz="2800" b="1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A9EBE248-432E-4340-AB04-E6C69204ABFE}" type="parTrans" cxnId="{A18498C5-A659-4E8C-8888-4CD5C303BF04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D9C9D656-D372-40CE-8EE3-58B41B33A0CB}" type="sibTrans" cxnId="{A18498C5-A659-4E8C-8888-4CD5C303BF04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48171386-0779-4D8D-A4FF-D3D1C4D90D0C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2800" b="1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ea typeface="Times New Roman"/>
              <a:cs typeface="NikoshBAN" pitchFamily="2" charset="0"/>
            </a:rPr>
            <a:t>খারাপ ইনজুরি </a:t>
          </a:r>
          <a:endParaRPr lang="en-US" sz="2800" b="1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8DB9E813-26DE-4B68-9530-FE1A82DB8F2B}" type="parTrans" cxnId="{C7EEFC90-C5C3-4FA2-B6FB-1DAE629968CF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2B6F816C-8481-47B5-BC30-C6D70D19D861}" type="sibTrans" cxnId="{C7EEFC90-C5C3-4FA2-B6FB-1DAE629968CF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CFC12683-1118-410B-B32C-3264CF9C1905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2800" b="1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ইলেকট্রিক শক </a:t>
          </a:r>
          <a:endParaRPr lang="en-US" sz="2800" b="1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AB6E9A8C-F4CB-4901-B628-5AAC274FA1A5}" type="parTrans" cxnId="{29A0BBEB-6AA7-4058-8A44-94C6DCBAFB68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07730BDB-9B73-4796-A6C1-08182E89FB50}" type="sibTrans" cxnId="{29A0BBEB-6AA7-4058-8A44-94C6DCBAFB68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B9DD0F59-5783-40E2-BC53-1D4B9A01B746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bn-BD" sz="2800" b="1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ea typeface="Times New Roman"/>
              <a:cs typeface="NikoshBAN" pitchFamily="2" charset="0"/>
            </a:rPr>
            <a:t>ভুমিকম্প </a:t>
          </a:r>
          <a:endParaRPr lang="en-US" sz="2800" b="1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50541C66-D771-42DC-938E-8666B127CD97}" type="parTrans" cxnId="{16A4C6EF-F07D-4AF7-B08C-8CB0BB5F3D17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AAF1F7F7-D9BD-49D8-A39A-525606819828}" type="sibTrans" cxnId="{16A4C6EF-F07D-4AF7-B08C-8CB0BB5F3D17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/>
          </a:endParaRPr>
        </a:p>
      </dgm:t>
    </dgm:pt>
    <dgm:pt modelId="{D2EEDF7F-9D4E-42F1-BB0B-2B3A1D84C172}" type="pres">
      <dgm:prSet presAssocID="{99C33987-42EF-48E2-8513-3750057EB6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CDF78-DF64-4B7A-9566-90F9BFDB6ED1}" type="pres">
      <dgm:prSet presAssocID="{99C33987-42EF-48E2-8513-3750057EB6AB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66C29D61-C14D-4E40-8E51-75DD65C098C3}" type="pres">
      <dgm:prSet presAssocID="{6DA93974-B90C-4005-B6A7-749C45ADB816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244FD387-1F2B-4E3C-B405-031F163C152D}" type="pres">
      <dgm:prSet presAssocID="{C23D2DD6-48DC-4065-A0E2-F903D83F7A2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876F8-626E-4DC1-87AC-7A96B3C89B2D}" type="pres">
      <dgm:prSet presAssocID="{D8FC9828-3136-4ED7-90AD-14A7D5E160D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EA681-832A-4083-86F4-55E8319BA651}" type="pres">
      <dgm:prSet presAssocID="{48171386-0779-4D8D-A4FF-D3D1C4D90D0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ED791-89B1-4B70-A480-292BD05A6518}" type="pres">
      <dgm:prSet presAssocID="{CFC12683-1118-410B-B32C-3264CF9C1905}" presName="node" presStyleLbl="vennNode1" presStyleIdx="4" presStyleCnt="6" custScaleX="111503" custScaleY="103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81F5A-E96C-4BDE-8CC9-CA064033C674}" type="pres">
      <dgm:prSet presAssocID="{B9DD0F59-5783-40E2-BC53-1D4B9A01B746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0BBEB-6AA7-4058-8A44-94C6DCBAFB68}" srcId="{6DA93974-B90C-4005-B6A7-749C45ADB816}" destId="{CFC12683-1118-410B-B32C-3264CF9C1905}" srcOrd="3" destOrd="0" parTransId="{AB6E9A8C-F4CB-4901-B628-5AAC274FA1A5}" sibTransId="{07730BDB-9B73-4796-A6C1-08182E89FB50}"/>
    <dgm:cxn modelId="{717E2153-28C2-4D68-814B-5836658AF6C7}" type="presOf" srcId="{99C33987-42EF-48E2-8513-3750057EB6AB}" destId="{D2EEDF7F-9D4E-42F1-BB0B-2B3A1D84C172}" srcOrd="0" destOrd="0" presId="urn:microsoft.com/office/officeart/2005/8/layout/radial3"/>
    <dgm:cxn modelId="{43105457-8CF8-49D4-AE39-BA435617ADF3}" type="presOf" srcId="{6DA93974-B90C-4005-B6A7-749C45ADB816}" destId="{66C29D61-C14D-4E40-8E51-75DD65C098C3}" srcOrd="0" destOrd="0" presId="urn:microsoft.com/office/officeart/2005/8/layout/radial3"/>
    <dgm:cxn modelId="{6F404AC0-36E2-4CC0-89AB-3CF4622135D7}" type="presOf" srcId="{48171386-0779-4D8D-A4FF-D3D1C4D90D0C}" destId="{A84EA681-832A-4083-86F4-55E8319BA651}" srcOrd="0" destOrd="0" presId="urn:microsoft.com/office/officeart/2005/8/layout/radial3"/>
    <dgm:cxn modelId="{0957D5D4-D4E7-4FB3-83D0-21A22C44B56D}" type="presOf" srcId="{B9DD0F59-5783-40E2-BC53-1D4B9A01B746}" destId="{70381F5A-E96C-4BDE-8CC9-CA064033C674}" srcOrd="0" destOrd="0" presId="urn:microsoft.com/office/officeart/2005/8/layout/radial3"/>
    <dgm:cxn modelId="{C97C1436-EC1D-486D-ACC0-B7EC0D367EF1}" type="presOf" srcId="{CFC12683-1118-410B-B32C-3264CF9C1905}" destId="{2F2ED791-89B1-4B70-A480-292BD05A6518}" srcOrd="0" destOrd="0" presId="urn:microsoft.com/office/officeart/2005/8/layout/radial3"/>
    <dgm:cxn modelId="{B22ACEB8-14E4-49C9-836D-E4735683C9B9}" srcId="{99C33987-42EF-48E2-8513-3750057EB6AB}" destId="{6DA93974-B90C-4005-B6A7-749C45ADB816}" srcOrd="0" destOrd="0" parTransId="{9F3E4A1B-C048-464C-A728-3D74FFEFF382}" sibTransId="{4BF9743A-5101-4206-B5A2-6B2708C7FB5B}"/>
    <dgm:cxn modelId="{16A4C6EF-F07D-4AF7-B08C-8CB0BB5F3D17}" srcId="{6DA93974-B90C-4005-B6A7-749C45ADB816}" destId="{B9DD0F59-5783-40E2-BC53-1D4B9A01B746}" srcOrd="4" destOrd="0" parTransId="{50541C66-D771-42DC-938E-8666B127CD97}" sibTransId="{AAF1F7F7-D9BD-49D8-A39A-525606819828}"/>
    <dgm:cxn modelId="{8994319A-AA2B-4357-A4D2-2F74606765BE}" type="presOf" srcId="{C23D2DD6-48DC-4065-A0E2-F903D83F7A28}" destId="{244FD387-1F2B-4E3C-B405-031F163C152D}" srcOrd="0" destOrd="0" presId="urn:microsoft.com/office/officeart/2005/8/layout/radial3"/>
    <dgm:cxn modelId="{C7EEFC90-C5C3-4FA2-B6FB-1DAE629968CF}" srcId="{6DA93974-B90C-4005-B6A7-749C45ADB816}" destId="{48171386-0779-4D8D-A4FF-D3D1C4D90D0C}" srcOrd="2" destOrd="0" parTransId="{8DB9E813-26DE-4B68-9530-FE1A82DB8F2B}" sibTransId="{2B6F816C-8481-47B5-BC30-C6D70D19D861}"/>
    <dgm:cxn modelId="{C2647603-E611-4BC8-AD33-DF48D617B9AA}" srcId="{6DA93974-B90C-4005-B6A7-749C45ADB816}" destId="{C23D2DD6-48DC-4065-A0E2-F903D83F7A28}" srcOrd="0" destOrd="0" parTransId="{211E7434-43E8-4EDF-9508-032F9C1C0ECD}" sibTransId="{DE5CB8F0-4B58-4FF0-81D8-A186696FBFD6}"/>
    <dgm:cxn modelId="{A18498C5-A659-4E8C-8888-4CD5C303BF04}" srcId="{6DA93974-B90C-4005-B6A7-749C45ADB816}" destId="{D8FC9828-3136-4ED7-90AD-14A7D5E160DD}" srcOrd="1" destOrd="0" parTransId="{A9EBE248-432E-4340-AB04-E6C69204ABFE}" sibTransId="{D9C9D656-D372-40CE-8EE3-58B41B33A0CB}"/>
    <dgm:cxn modelId="{EB74534C-37F9-429D-ACE1-88AA69B54C53}" type="presOf" srcId="{D8FC9828-3136-4ED7-90AD-14A7D5E160DD}" destId="{09F876F8-626E-4DC1-87AC-7A96B3C89B2D}" srcOrd="0" destOrd="0" presId="urn:microsoft.com/office/officeart/2005/8/layout/radial3"/>
    <dgm:cxn modelId="{B627BDE5-BD7A-46F4-B990-6BB0B1D5D81F}" type="presParOf" srcId="{D2EEDF7F-9D4E-42F1-BB0B-2B3A1D84C172}" destId="{489CDF78-DF64-4B7A-9566-90F9BFDB6ED1}" srcOrd="0" destOrd="0" presId="urn:microsoft.com/office/officeart/2005/8/layout/radial3"/>
    <dgm:cxn modelId="{8A1A99AD-1D70-4533-B78A-5ECDA72E96BA}" type="presParOf" srcId="{489CDF78-DF64-4B7A-9566-90F9BFDB6ED1}" destId="{66C29D61-C14D-4E40-8E51-75DD65C098C3}" srcOrd="0" destOrd="0" presId="urn:microsoft.com/office/officeart/2005/8/layout/radial3"/>
    <dgm:cxn modelId="{55D30FF5-9495-415F-843F-FEFC286D2076}" type="presParOf" srcId="{489CDF78-DF64-4B7A-9566-90F9BFDB6ED1}" destId="{244FD387-1F2B-4E3C-B405-031F163C152D}" srcOrd="1" destOrd="0" presId="urn:microsoft.com/office/officeart/2005/8/layout/radial3"/>
    <dgm:cxn modelId="{9005214D-5205-47D0-8946-7B9A069DA5EA}" type="presParOf" srcId="{489CDF78-DF64-4B7A-9566-90F9BFDB6ED1}" destId="{09F876F8-626E-4DC1-87AC-7A96B3C89B2D}" srcOrd="2" destOrd="0" presId="urn:microsoft.com/office/officeart/2005/8/layout/radial3"/>
    <dgm:cxn modelId="{69C354CC-E96D-4EF8-94CD-AD53C3F52834}" type="presParOf" srcId="{489CDF78-DF64-4B7A-9566-90F9BFDB6ED1}" destId="{A84EA681-832A-4083-86F4-55E8319BA651}" srcOrd="3" destOrd="0" presId="urn:microsoft.com/office/officeart/2005/8/layout/radial3"/>
    <dgm:cxn modelId="{79D9B83D-778E-43D7-B7FA-21AEC36F26C5}" type="presParOf" srcId="{489CDF78-DF64-4B7A-9566-90F9BFDB6ED1}" destId="{2F2ED791-89B1-4B70-A480-292BD05A6518}" srcOrd="4" destOrd="0" presId="urn:microsoft.com/office/officeart/2005/8/layout/radial3"/>
    <dgm:cxn modelId="{25A169DC-B324-4E99-B83C-5A52570E5527}" type="presParOf" srcId="{489CDF78-DF64-4B7A-9566-90F9BFDB6ED1}" destId="{70381F5A-E96C-4BDE-8CC9-CA064033C674}" srcOrd="5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29D61-C14D-4E40-8E51-75DD65C098C3}">
      <dsp:nvSpPr>
        <dsp:cNvPr id="0" name=""/>
        <dsp:cNvSpPr/>
      </dsp:nvSpPr>
      <dsp:spPr>
        <a:xfrm>
          <a:off x="2254039" y="1330240"/>
          <a:ext cx="3111921" cy="31119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cap="none" spc="0" dirty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কৃত্রিম শ্বাস-প্রশ্বাসের উদ্দেশ্য </a:t>
          </a:r>
          <a:endParaRPr lang="en-US" sz="4000" b="1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709769" y="1785970"/>
        <a:ext cx="2200461" cy="2200461"/>
      </dsp:txXfrm>
    </dsp:sp>
    <dsp:sp modelId="{244FD387-1F2B-4E3C-B405-031F163C152D}">
      <dsp:nvSpPr>
        <dsp:cNvPr id="0" name=""/>
        <dsp:cNvSpPr/>
      </dsp:nvSpPr>
      <dsp:spPr>
        <a:xfrm>
          <a:off x="3032019" y="83795"/>
          <a:ext cx="1555960" cy="1555960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পানিতে ডুবে যাওয়া </a:t>
          </a:r>
          <a:endParaRPr lang="en-US" sz="2800" b="1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259884" y="311660"/>
        <a:ext cx="1100230" cy="1100230"/>
      </dsp:txXfrm>
    </dsp:sp>
    <dsp:sp modelId="{09F876F8-626E-4DC1-87AC-7A96B3C89B2D}">
      <dsp:nvSpPr>
        <dsp:cNvPr id="0" name=""/>
        <dsp:cNvSpPr/>
      </dsp:nvSpPr>
      <dsp:spPr>
        <a:xfrm>
          <a:off x="4957361" y="1482638"/>
          <a:ext cx="1555960" cy="1555960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ea typeface="Times New Roman"/>
              <a:cs typeface="NikoshBAN" pitchFamily="2" charset="0"/>
            </a:rPr>
            <a:t>হার্ট অ্যাটাক </a:t>
          </a:r>
          <a:endParaRPr lang="en-US" sz="2800" b="1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5185226" y="1710503"/>
        <a:ext cx="1100230" cy="1100230"/>
      </dsp:txXfrm>
    </dsp:sp>
    <dsp:sp modelId="{A84EA681-832A-4083-86F4-55E8319BA651}">
      <dsp:nvSpPr>
        <dsp:cNvPr id="0" name=""/>
        <dsp:cNvSpPr/>
      </dsp:nvSpPr>
      <dsp:spPr>
        <a:xfrm>
          <a:off x="4221946" y="3746014"/>
          <a:ext cx="1555960" cy="1555960"/>
        </a:xfrm>
        <a:prstGeom prst="ellipse">
          <a:avLst/>
        </a:prstGeom>
        <a:solidFill>
          <a:schemeClr val="accent4">
            <a:alpha val="50000"/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ea typeface="Times New Roman"/>
              <a:cs typeface="NikoshBAN" pitchFamily="2" charset="0"/>
            </a:rPr>
            <a:t>খারাপ ইনজুরি </a:t>
          </a:r>
          <a:endParaRPr lang="en-US" sz="2800" b="1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449811" y="3973879"/>
        <a:ext cx="1100230" cy="1100230"/>
      </dsp:txXfrm>
    </dsp:sp>
    <dsp:sp modelId="{2F2ED791-89B1-4B70-A480-292BD05A6518}">
      <dsp:nvSpPr>
        <dsp:cNvPr id="0" name=""/>
        <dsp:cNvSpPr/>
      </dsp:nvSpPr>
      <dsp:spPr>
        <a:xfrm>
          <a:off x="1752601" y="3721586"/>
          <a:ext cx="1734943" cy="1604818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ইলেকট্রিক শক </a:t>
          </a:r>
          <a:endParaRPr lang="en-US" sz="2800" b="1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006678" y="3956606"/>
        <a:ext cx="1226789" cy="1134778"/>
      </dsp:txXfrm>
    </dsp:sp>
    <dsp:sp modelId="{70381F5A-E96C-4BDE-8CC9-CA064033C674}">
      <dsp:nvSpPr>
        <dsp:cNvPr id="0" name=""/>
        <dsp:cNvSpPr/>
      </dsp:nvSpPr>
      <dsp:spPr>
        <a:xfrm>
          <a:off x="1106677" y="1482638"/>
          <a:ext cx="1555960" cy="155596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smtClean="0">
              <a:ln w="0"/>
              <a:solidFill>
                <a:schemeClr val="tx1"/>
              </a:solidFill>
              <a:effectLst/>
              <a:latin typeface="NikoshBAN" pitchFamily="2" charset="0"/>
              <a:ea typeface="Times New Roman"/>
              <a:cs typeface="NikoshBAN" pitchFamily="2" charset="0"/>
            </a:rPr>
            <a:t>ভুমিকম্প </a:t>
          </a:r>
          <a:endParaRPr lang="en-US" sz="2800" b="1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334542" y="1710503"/>
        <a:ext cx="1100230" cy="1100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8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087B9F-BC73-4056-ADE1-675EDAA93FB2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F0691-59E8-48D5-8823-18A6F5C2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2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B88CE3-0E90-4676-94D5-C16EDEB4A364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91D21C-14EE-4991-9EBB-B6655A90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3F3E25-F3E6-46BC-ADB9-53B2B0E338C9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919B87-C199-400C-904E-DB26F1242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BBFC8C-9FE4-46BD-9812-F7CC22AD5085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199664-620E-4FC3-BC9E-D09556137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4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9E7855-2F37-44F3-909D-F68A038C921A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421320-84E2-45F5-89ED-758AD804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364EB5-F024-4CC6-99A7-C6CF0B16FAD9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33E4DB-5EB6-4726-879D-57F559AE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798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446E16-1477-4108-AD11-EF61AF6F6B3B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A6110-B222-4CB5-AFC0-5EC78AB9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555F9E-C4C3-465A-9A5A-5C26626D96AF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F833ED-CFB0-4187-A9FF-5B2376162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26682-4F83-41C8-8331-BA43855E92B2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F5D48B-9EE3-40FC-AFB9-3FC4F1BBB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67FB36-E79C-4CAE-A6F1-7D7ADE3A49C7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B3ACA2-090E-4216-8301-BE490BE6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4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1472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203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6586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780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7537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325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0356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2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1333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6154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0718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9274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8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00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4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3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57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2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4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9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087B9F-BC73-4056-ADE1-675EDAA93FB2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F0691-59E8-48D5-8823-18A6F5C2A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9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B88CE3-0E90-4676-94D5-C16EDEB4A364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91D21C-14EE-4991-9EBB-B6655A90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6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3F3E25-F3E6-46BC-ADB9-53B2B0E338C9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919B87-C199-400C-904E-DB26F1242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2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BBFC8C-9FE4-46BD-9812-F7CC22AD5085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199664-620E-4FC3-BC9E-D09556137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3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9E7855-2F37-44F3-909D-F68A038C921A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421320-84E2-45F5-89ED-758AD804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364EB5-F024-4CC6-99A7-C6CF0B16FAD9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33E4DB-5EB6-4726-879D-57F559AE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37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12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446E16-1477-4108-AD11-EF61AF6F6B3B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A6110-B222-4CB5-AFC0-5EC78AB9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555F9E-C4C3-465A-9A5A-5C26626D96AF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F833ED-CFB0-4187-A9FF-5B2376162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51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526682-4F83-41C8-8331-BA43855E92B2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F5D48B-9EE3-40FC-AFB9-3FC4F1BBB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67FB36-E79C-4CAE-A6F1-7D7ADE3A49C7}" type="datetimeFigureOut">
              <a:rPr lang="en-US"/>
              <a:pPr>
                <a:defRPr/>
              </a:pPr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B3ACA2-090E-4216-8301-BE490BE6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6965B9-2FBB-429B-BE3B-03AEE216A10D}" type="datetimeFigureOut">
              <a:rPr lang="en-US">
                <a:cs typeface="Arial" panose="020B0604020202020204" pitchFamily="34" charset="0"/>
              </a:rPr>
              <a:pPr>
                <a:defRPr/>
              </a:pPr>
              <a:t>4/4/2026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B2CDDF-B989-442C-8273-A5B7E9AB4807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2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1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0F3D-C907-4AA4-BAA7-1719B911F407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073B-4762-4474-89DE-5685F79FA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6965B9-2FBB-429B-BE3B-03AEE216A10D}" type="datetimeFigureOut">
              <a:rPr lang="en-US">
                <a:cs typeface="Arial" panose="020B0604020202020204" pitchFamily="34" charset="0"/>
              </a:rPr>
              <a:pPr>
                <a:defRPr/>
              </a:pPr>
              <a:t>4/4/2026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B2CDDF-B989-442C-8273-A5B7E9AB4807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2909" y="541508"/>
            <a:ext cx="38390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5743574" y="0"/>
            <a:ext cx="64484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8788" y="369625"/>
            <a:ext cx="55864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অধূমপায়ীদের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ব্যাঘাত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3573" cy="33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576" y="1141469"/>
            <a:ext cx="7520048" cy="5068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3795" y="503968"/>
            <a:ext cx="777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অধূমপায়ী ও ধূমপায়ীর </a:t>
            </a:r>
            <a:r>
              <a:rPr lang="bn-IN" sz="3600" b="1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bn-IN" sz="3600" b="1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এক্স-রে চিত্রের তুলনা</a:t>
            </a:r>
            <a:endParaRPr lang="en-US" sz="3600" b="1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467221" y="384907"/>
            <a:ext cx="3471861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4467221" y="3372706"/>
            <a:ext cx="3795712" cy="2943225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691557" y="384907"/>
            <a:ext cx="2886075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8548681" y="3372707"/>
            <a:ext cx="3314699" cy="2943225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7221" y="1885093"/>
            <a:ext cx="3795712" cy="98583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1557" y="1885093"/>
            <a:ext cx="3028950" cy="9858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874538" y="2870930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805981" y="2884360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143375" y="471490"/>
            <a:ext cx="3757611" cy="998410"/>
          </a:xfrm>
          <a:prstGeom prst="wedgeRectCallout">
            <a:avLst>
              <a:gd name="adj1" fmla="val -19840"/>
              <a:gd name="adj2" fmla="val 94298"/>
            </a:avLst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4143375" y="3702177"/>
            <a:ext cx="3595645" cy="2727198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8367710" y="471490"/>
            <a:ext cx="3028951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rgbClr val="FFC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8224835" y="3702176"/>
            <a:ext cx="3171825" cy="2727198"/>
          </a:xfrm>
          <a:prstGeom prst="flowChartAlternateProcess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43376" y="1971676"/>
            <a:ext cx="3757610" cy="1228724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এক্স-রে রিপোর্টেও ফাঁকা </a:t>
            </a:r>
            <a:r>
              <a:rPr lang="en-US" sz="28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 দেখা </a:t>
            </a:r>
            <a:r>
              <a:rPr lang="bn-IN" sz="28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67710" y="1971676"/>
            <a:ext cx="3028950" cy="122872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এক্স-রে 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রিপোর্টে </a:t>
            </a:r>
            <a:r>
              <a: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 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 দেখা যায়।</a:t>
            </a:r>
          </a:p>
        </p:txBody>
      </p:sp>
      <p:sp>
        <p:nvSpPr>
          <p:cNvPr id="2" name="Down Arrow 1"/>
          <p:cNvSpPr/>
          <p:nvPr/>
        </p:nvSpPr>
        <p:spPr>
          <a:xfrm>
            <a:off x="5693567" y="3258407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553572" y="3259264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225914" y="4700588"/>
            <a:ext cx="1075374" cy="900112"/>
          </a:xfrm>
          <a:custGeom>
            <a:avLst/>
            <a:gdLst>
              <a:gd name="connsiteX0" fmla="*/ 118111 w 1075374"/>
              <a:gd name="connsiteY0" fmla="*/ 742950 h 900112"/>
              <a:gd name="connsiteX1" fmla="*/ 46674 w 1075374"/>
              <a:gd name="connsiteY1" fmla="*/ 700087 h 900112"/>
              <a:gd name="connsiteX2" fmla="*/ 32386 w 1075374"/>
              <a:gd name="connsiteY2" fmla="*/ 657225 h 900112"/>
              <a:gd name="connsiteX3" fmla="*/ 18099 w 1075374"/>
              <a:gd name="connsiteY3" fmla="*/ 585787 h 900112"/>
              <a:gd name="connsiteX4" fmla="*/ 32386 w 1075374"/>
              <a:gd name="connsiteY4" fmla="*/ 314325 h 900112"/>
              <a:gd name="connsiteX5" fmla="*/ 46674 w 1075374"/>
              <a:gd name="connsiteY5" fmla="*/ 228600 h 900112"/>
              <a:gd name="connsiteX6" fmla="*/ 60961 w 1075374"/>
              <a:gd name="connsiteY6" fmla="*/ 185737 h 900112"/>
              <a:gd name="connsiteX7" fmla="*/ 118111 w 1075374"/>
              <a:gd name="connsiteY7" fmla="*/ 157162 h 900112"/>
              <a:gd name="connsiteX8" fmla="*/ 203836 w 1075374"/>
              <a:gd name="connsiteY8" fmla="*/ 100012 h 900112"/>
              <a:gd name="connsiteX9" fmla="*/ 246699 w 1075374"/>
              <a:gd name="connsiteY9" fmla="*/ 71437 h 900112"/>
              <a:gd name="connsiteX10" fmla="*/ 303849 w 1075374"/>
              <a:gd name="connsiteY10" fmla="*/ 57150 h 900112"/>
              <a:gd name="connsiteX11" fmla="*/ 389574 w 1075374"/>
              <a:gd name="connsiteY11" fmla="*/ 28575 h 900112"/>
              <a:gd name="connsiteX12" fmla="*/ 532449 w 1075374"/>
              <a:gd name="connsiteY12" fmla="*/ 0 h 900112"/>
              <a:gd name="connsiteX13" fmla="*/ 775336 w 1075374"/>
              <a:gd name="connsiteY13" fmla="*/ 14287 h 900112"/>
              <a:gd name="connsiteX14" fmla="*/ 889636 w 1075374"/>
              <a:gd name="connsiteY14" fmla="*/ 71437 h 900112"/>
              <a:gd name="connsiteX15" fmla="*/ 975361 w 1075374"/>
              <a:gd name="connsiteY15" fmla="*/ 128587 h 900112"/>
              <a:gd name="connsiteX16" fmla="*/ 1061086 w 1075374"/>
              <a:gd name="connsiteY16" fmla="*/ 285750 h 900112"/>
              <a:gd name="connsiteX17" fmla="*/ 1075374 w 1075374"/>
              <a:gd name="connsiteY17" fmla="*/ 328612 h 900112"/>
              <a:gd name="connsiteX18" fmla="*/ 1061086 w 1075374"/>
              <a:gd name="connsiteY18" fmla="*/ 585787 h 900112"/>
              <a:gd name="connsiteX19" fmla="*/ 1046799 w 1075374"/>
              <a:gd name="connsiteY19" fmla="*/ 671512 h 900112"/>
              <a:gd name="connsiteX20" fmla="*/ 961074 w 1075374"/>
              <a:gd name="connsiteY20" fmla="*/ 742950 h 900112"/>
              <a:gd name="connsiteX21" fmla="*/ 875349 w 1075374"/>
              <a:gd name="connsiteY21" fmla="*/ 842962 h 900112"/>
              <a:gd name="connsiteX22" fmla="*/ 803911 w 1075374"/>
              <a:gd name="connsiteY22" fmla="*/ 871537 h 900112"/>
              <a:gd name="connsiteX23" fmla="*/ 718186 w 1075374"/>
              <a:gd name="connsiteY23" fmla="*/ 900112 h 900112"/>
              <a:gd name="connsiteX24" fmla="*/ 461011 w 1075374"/>
              <a:gd name="connsiteY24" fmla="*/ 871537 h 900112"/>
              <a:gd name="connsiteX25" fmla="*/ 418149 w 1075374"/>
              <a:gd name="connsiteY25" fmla="*/ 828675 h 900112"/>
              <a:gd name="connsiteX26" fmla="*/ 332424 w 1075374"/>
              <a:gd name="connsiteY26" fmla="*/ 771525 h 900112"/>
              <a:gd name="connsiteX27" fmla="*/ 289561 w 1075374"/>
              <a:gd name="connsiteY27" fmla="*/ 742950 h 900112"/>
              <a:gd name="connsiteX28" fmla="*/ 232411 w 1075374"/>
              <a:gd name="connsiteY28" fmla="*/ 728662 h 900112"/>
              <a:gd name="connsiteX29" fmla="*/ 160974 w 1075374"/>
              <a:gd name="connsiteY29" fmla="*/ 628650 h 900112"/>
              <a:gd name="connsiteX30" fmla="*/ 118111 w 1075374"/>
              <a:gd name="connsiteY30" fmla="*/ 571500 h 900112"/>
              <a:gd name="connsiteX31" fmla="*/ 32386 w 1075374"/>
              <a:gd name="connsiteY31" fmla="*/ 500062 h 900112"/>
              <a:gd name="connsiteX32" fmla="*/ 32386 w 1075374"/>
              <a:gd name="connsiteY32" fmla="*/ 371475 h 900112"/>
              <a:gd name="connsiteX33" fmla="*/ 75249 w 1075374"/>
              <a:gd name="connsiteY33" fmla="*/ 342900 h 90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75374" h="900112">
                <a:moveTo>
                  <a:pt x="118111" y="742950"/>
                </a:moveTo>
                <a:cubicBezTo>
                  <a:pt x="94299" y="728662"/>
                  <a:pt x="66310" y="719723"/>
                  <a:pt x="46674" y="700087"/>
                </a:cubicBezTo>
                <a:cubicBezTo>
                  <a:pt x="36025" y="689438"/>
                  <a:pt x="36039" y="671836"/>
                  <a:pt x="32386" y="657225"/>
                </a:cubicBezTo>
                <a:cubicBezTo>
                  <a:pt x="26496" y="633666"/>
                  <a:pt x="22861" y="609600"/>
                  <a:pt x="18099" y="585787"/>
                </a:cubicBezTo>
                <a:cubicBezTo>
                  <a:pt x="22861" y="495300"/>
                  <a:pt x="25160" y="404649"/>
                  <a:pt x="32386" y="314325"/>
                </a:cubicBezTo>
                <a:cubicBezTo>
                  <a:pt x="34696" y="285448"/>
                  <a:pt x="40390" y="256879"/>
                  <a:pt x="46674" y="228600"/>
                </a:cubicBezTo>
                <a:cubicBezTo>
                  <a:pt x="49941" y="213898"/>
                  <a:pt x="50312" y="196386"/>
                  <a:pt x="60961" y="185737"/>
                </a:cubicBezTo>
                <a:cubicBezTo>
                  <a:pt x="76021" y="170677"/>
                  <a:pt x="99848" y="168120"/>
                  <a:pt x="118111" y="157162"/>
                </a:cubicBezTo>
                <a:cubicBezTo>
                  <a:pt x="147560" y="139493"/>
                  <a:pt x="175261" y="119062"/>
                  <a:pt x="203836" y="100012"/>
                </a:cubicBezTo>
                <a:cubicBezTo>
                  <a:pt x="218124" y="90487"/>
                  <a:pt x="230040" y="75602"/>
                  <a:pt x="246699" y="71437"/>
                </a:cubicBezTo>
                <a:cubicBezTo>
                  <a:pt x="265749" y="66675"/>
                  <a:pt x="285041" y="62792"/>
                  <a:pt x="303849" y="57150"/>
                </a:cubicBezTo>
                <a:cubicBezTo>
                  <a:pt x="332699" y="48495"/>
                  <a:pt x="360353" y="35881"/>
                  <a:pt x="389574" y="28575"/>
                </a:cubicBezTo>
                <a:cubicBezTo>
                  <a:pt x="474828" y="7261"/>
                  <a:pt x="427355" y="17515"/>
                  <a:pt x="532449" y="0"/>
                </a:cubicBezTo>
                <a:cubicBezTo>
                  <a:pt x="613411" y="4762"/>
                  <a:pt x="695809" y="-1618"/>
                  <a:pt x="775336" y="14287"/>
                </a:cubicBezTo>
                <a:cubicBezTo>
                  <a:pt x="817106" y="22641"/>
                  <a:pt x="854193" y="47808"/>
                  <a:pt x="889636" y="71437"/>
                </a:cubicBezTo>
                <a:lnTo>
                  <a:pt x="975361" y="128587"/>
                </a:lnTo>
                <a:cubicBezTo>
                  <a:pt x="1010143" y="180760"/>
                  <a:pt x="1039475" y="220919"/>
                  <a:pt x="1061086" y="285750"/>
                </a:cubicBezTo>
                <a:lnTo>
                  <a:pt x="1075374" y="328612"/>
                </a:lnTo>
                <a:cubicBezTo>
                  <a:pt x="1070611" y="414337"/>
                  <a:pt x="1068216" y="500226"/>
                  <a:pt x="1061086" y="585787"/>
                </a:cubicBezTo>
                <a:cubicBezTo>
                  <a:pt x="1058680" y="614656"/>
                  <a:pt x="1058564" y="645040"/>
                  <a:pt x="1046799" y="671512"/>
                </a:cubicBezTo>
                <a:cubicBezTo>
                  <a:pt x="1028074" y="713643"/>
                  <a:pt x="989917" y="714107"/>
                  <a:pt x="961074" y="742950"/>
                </a:cubicBezTo>
                <a:cubicBezTo>
                  <a:pt x="927572" y="776452"/>
                  <a:pt x="916819" y="817043"/>
                  <a:pt x="875349" y="842962"/>
                </a:cubicBezTo>
                <a:cubicBezTo>
                  <a:pt x="853600" y="856555"/>
                  <a:pt x="828014" y="862772"/>
                  <a:pt x="803911" y="871537"/>
                </a:cubicBezTo>
                <a:cubicBezTo>
                  <a:pt x="775604" y="881831"/>
                  <a:pt x="718186" y="900112"/>
                  <a:pt x="718186" y="900112"/>
                </a:cubicBezTo>
                <a:cubicBezTo>
                  <a:pt x="632461" y="890587"/>
                  <a:pt x="544918" y="891515"/>
                  <a:pt x="461011" y="871537"/>
                </a:cubicBezTo>
                <a:cubicBezTo>
                  <a:pt x="441355" y="866857"/>
                  <a:pt x="434098" y="841080"/>
                  <a:pt x="418149" y="828675"/>
                </a:cubicBezTo>
                <a:cubicBezTo>
                  <a:pt x="391040" y="807591"/>
                  <a:pt x="360999" y="790575"/>
                  <a:pt x="332424" y="771525"/>
                </a:cubicBezTo>
                <a:cubicBezTo>
                  <a:pt x="318136" y="762000"/>
                  <a:pt x="306220" y="747115"/>
                  <a:pt x="289561" y="742950"/>
                </a:cubicBezTo>
                <a:lnTo>
                  <a:pt x="232411" y="728662"/>
                </a:lnTo>
                <a:cubicBezTo>
                  <a:pt x="182589" y="629018"/>
                  <a:pt x="230480" y="709740"/>
                  <a:pt x="160974" y="628650"/>
                </a:cubicBezTo>
                <a:cubicBezTo>
                  <a:pt x="145477" y="610570"/>
                  <a:pt x="133608" y="589580"/>
                  <a:pt x="118111" y="571500"/>
                </a:cubicBezTo>
                <a:cubicBezTo>
                  <a:pt x="81439" y="528716"/>
                  <a:pt x="76482" y="529459"/>
                  <a:pt x="32386" y="500062"/>
                </a:cubicBezTo>
                <a:cubicBezTo>
                  <a:pt x="-4142" y="445270"/>
                  <a:pt x="-16976" y="450454"/>
                  <a:pt x="32386" y="371475"/>
                </a:cubicBezTo>
                <a:cubicBezTo>
                  <a:pt x="41487" y="356914"/>
                  <a:pt x="75249" y="342900"/>
                  <a:pt x="75249" y="3429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" grpId="0" animBg="1"/>
      <p:bldP spid="1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457700" y="430340"/>
            <a:ext cx="3057524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314825" y="4071938"/>
            <a:ext cx="3562353" cy="2571749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682035" y="357189"/>
            <a:ext cx="2886075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rgbClr val="00B0F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8396285" y="4071938"/>
            <a:ext cx="3419478" cy="2571749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7700" y="1857375"/>
            <a:ext cx="3419478" cy="15859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ফুসফুস এবং অ্যালভিওলাসের প্রাচীর এক্স –রে চিত্রে স্বাভাবিক পুরু এবং সবল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দেখা যায়।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8396285" y="1857375"/>
            <a:ext cx="3419478" cy="15859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অ্যালভিওলাসের প্রাচীর  নষ্ট হয়ে যায় তাই ধূমপায়ীর এক্স-রে রিপোর্টে অ্যালভিওলাসের প্রাচীর পাতলা,দূর্বল ও কৃশ দেখা যায়।</a:t>
            </a:r>
            <a:endParaRPr lang="bn-IN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793579" y="3558444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653584" y="3559301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457700" y="557209"/>
            <a:ext cx="3028950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329112" y="3687889"/>
            <a:ext cx="3314699" cy="2943225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396285" y="557209"/>
            <a:ext cx="3028950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267698" y="3687889"/>
            <a:ext cx="3314699" cy="2943225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700" y="2057395"/>
            <a:ext cx="3028950" cy="971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6285" y="2057395"/>
            <a:ext cx="3028950" cy="971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693567" y="3165107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553572" y="3165964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58288" y="4614863"/>
            <a:ext cx="700087" cy="814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457701" y="466917"/>
            <a:ext cx="3471860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rgbClr val="00B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অধূমপায়ী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457701" y="3821037"/>
            <a:ext cx="3471860" cy="2751213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396284" y="466917"/>
            <a:ext cx="3376615" cy="998410"/>
          </a:xfrm>
          <a:prstGeom prst="wedgeRectCallout">
            <a:avLst>
              <a:gd name="adj1" fmla="val -22303"/>
              <a:gd name="adj2" fmla="val 92867"/>
            </a:avLst>
          </a:prstGeom>
          <a:solidFill>
            <a:schemeClr val="accent2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253411" y="3821037"/>
            <a:ext cx="3314699" cy="2751213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7700" y="2043107"/>
            <a:ext cx="3471860" cy="120015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ক্যান্সার আক্রান্ত হলে এক্স-রে চিত্রে অস্বাভাবিক টিউমার পরিলক্ষিত </a:t>
            </a:r>
            <a:r>
              <a:rPr lang="bn-IN" sz="28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28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6284" y="2043107"/>
            <a:ext cx="3376615" cy="12001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 আক্রান্ত হলে এক্স-রে চিত্রে অস্বাভাবিক টিউমার পরিলক্ষিত হয়।</a:t>
            </a:r>
          </a:p>
        </p:txBody>
      </p:sp>
      <p:sp>
        <p:nvSpPr>
          <p:cNvPr id="8" name="Down Arrow 7"/>
          <p:cNvSpPr/>
          <p:nvPr/>
        </p:nvSpPr>
        <p:spPr>
          <a:xfrm>
            <a:off x="5693567" y="3258407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553572" y="3259264"/>
            <a:ext cx="657225" cy="3857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044113" y="4586288"/>
            <a:ext cx="671511" cy="514350"/>
          </a:xfrm>
          <a:custGeom>
            <a:avLst/>
            <a:gdLst>
              <a:gd name="connsiteX0" fmla="*/ 0 w 386522"/>
              <a:gd name="connsiteY0" fmla="*/ 428625 h 442913"/>
              <a:gd name="connsiteX1" fmla="*/ 14287 w 386522"/>
              <a:gd name="connsiteY1" fmla="*/ 142875 h 442913"/>
              <a:gd name="connsiteX2" fmla="*/ 57150 w 386522"/>
              <a:gd name="connsiteY2" fmla="*/ 114300 h 442913"/>
              <a:gd name="connsiteX3" fmla="*/ 71437 w 386522"/>
              <a:gd name="connsiteY3" fmla="*/ 71438 h 442913"/>
              <a:gd name="connsiteX4" fmla="*/ 114300 w 386522"/>
              <a:gd name="connsiteY4" fmla="*/ 42863 h 442913"/>
              <a:gd name="connsiteX5" fmla="*/ 157162 w 386522"/>
              <a:gd name="connsiteY5" fmla="*/ 0 h 442913"/>
              <a:gd name="connsiteX6" fmla="*/ 300037 w 386522"/>
              <a:gd name="connsiteY6" fmla="*/ 28575 h 442913"/>
              <a:gd name="connsiteX7" fmla="*/ 342900 w 386522"/>
              <a:gd name="connsiteY7" fmla="*/ 71438 h 442913"/>
              <a:gd name="connsiteX8" fmla="*/ 357187 w 386522"/>
              <a:gd name="connsiteY8" fmla="*/ 114300 h 442913"/>
              <a:gd name="connsiteX9" fmla="*/ 385762 w 386522"/>
              <a:gd name="connsiteY9" fmla="*/ 171450 h 442913"/>
              <a:gd name="connsiteX10" fmla="*/ 371475 w 386522"/>
              <a:gd name="connsiteY10" fmla="*/ 357188 h 442913"/>
              <a:gd name="connsiteX11" fmla="*/ 357187 w 386522"/>
              <a:gd name="connsiteY11" fmla="*/ 400050 h 442913"/>
              <a:gd name="connsiteX12" fmla="*/ 271462 w 386522"/>
              <a:gd name="connsiteY12" fmla="*/ 428625 h 442913"/>
              <a:gd name="connsiteX13" fmla="*/ 228600 w 386522"/>
              <a:gd name="connsiteY13" fmla="*/ 442913 h 442913"/>
              <a:gd name="connsiteX14" fmla="*/ 85725 w 386522"/>
              <a:gd name="connsiteY14" fmla="*/ 428625 h 442913"/>
              <a:gd name="connsiteX15" fmla="*/ 57150 w 386522"/>
              <a:gd name="connsiteY15" fmla="*/ 385763 h 442913"/>
              <a:gd name="connsiteX16" fmla="*/ 42862 w 386522"/>
              <a:gd name="connsiteY16" fmla="*/ 328613 h 442913"/>
              <a:gd name="connsiteX17" fmla="*/ 28575 w 386522"/>
              <a:gd name="connsiteY17" fmla="*/ 285750 h 442913"/>
              <a:gd name="connsiteX18" fmla="*/ 71437 w 386522"/>
              <a:gd name="connsiteY18" fmla="*/ 114300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522" h="442913">
                <a:moveTo>
                  <a:pt x="0" y="428625"/>
                </a:moveTo>
                <a:cubicBezTo>
                  <a:pt x="4762" y="333375"/>
                  <a:pt x="-2773" y="236706"/>
                  <a:pt x="14287" y="142875"/>
                </a:cubicBezTo>
                <a:cubicBezTo>
                  <a:pt x="17359" y="125980"/>
                  <a:pt x="46423" y="127709"/>
                  <a:pt x="57150" y="114300"/>
                </a:cubicBezTo>
                <a:cubicBezTo>
                  <a:pt x="66558" y="102540"/>
                  <a:pt x="62029" y="83198"/>
                  <a:pt x="71437" y="71438"/>
                </a:cubicBezTo>
                <a:cubicBezTo>
                  <a:pt x="82164" y="58029"/>
                  <a:pt x="101108" y="53856"/>
                  <a:pt x="114300" y="42863"/>
                </a:cubicBezTo>
                <a:cubicBezTo>
                  <a:pt x="129822" y="29928"/>
                  <a:pt x="142875" y="14288"/>
                  <a:pt x="157162" y="0"/>
                </a:cubicBezTo>
                <a:cubicBezTo>
                  <a:pt x="165627" y="1209"/>
                  <a:pt x="272835" y="10440"/>
                  <a:pt x="300037" y="28575"/>
                </a:cubicBezTo>
                <a:cubicBezTo>
                  <a:pt x="316849" y="39783"/>
                  <a:pt x="328612" y="57150"/>
                  <a:pt x="342900" y="71438"/>
                </a:cubicBezTo>
                <a:cubicBezTo>
                  <a:pt x="347662" y="85725"/>
                  <a:pt x="351255" y="100458"/>
                  <a:pt x="357187" y="114300"/>
                </a:cubicBezTo>
                <a:cubicBezTo>
                  <a:pt x="365577" y="133876"/>
                  <a:pt x="384511" y="150188"/>
                  <a:pt x="385762" y="171450"/>
                </a:cubicBezTo>
                <a:cubicBezTo>
                  <a:pt x="389408" y="233438"/>
                  <a:pt x="379177" y="295572"/>
                  <a:pt x="371475" y="357188"/>
                </a:cubicBezTo>
                <a:cubicBezTo>
                  <a:pt x="369607" y="372132"/>
                  <a:pt x="369442" y="391296"/>
                  <a:pt x="357187" y="400050"/>
                </a:cubicBezTo>
                <a:cubicBezTo>
                  <a:pt x="332677" y="417557"/>
                  <a:pt x="300037" y="419100"/>
                  <a:pt x="271462" y="428625"/>
                </a:cubicBezTo>
                <a:lnTo>
                  <a:pt x="228600" y="442913"/>
                </a:lnTo>
                <a:cubicBezTo>
                  <a:pt x="180975" y="438150"/>
                  <a:pt x="131131" y="443760"/>
                  <a:pt x="85725" y="428625"/>
                </a:cubicBezTo>
                <a:cubicBezTo>
                  <a:pt x="69435" y="423195"/>
                  <a:pt x="63914" y="401546"/>
                  <a:pt x="57150" y="385763"/>
                </a:cubicBezTo>
                <a:cubicBezTo>
                  <a:pt x="49415" y="367714"/>
                  <a:pt x="48256" y="347494"/>
                  <a:pt x="42862" y="328613"/>
                </a:cubicBezTo>
                <a:cubicBezTo>
                  <a:pt x="38725" y="314132"/>
                  <a:pt x="33337" y="300038"/>
                  <a:pt x="28575" y="285750"/>
                </a:cubicBezTo>
                <a:cubicBezTo>
                  <a:pt x="44202" y="129471"/>
                  <a:pt x="9018" y="176719"/>
                  <a:pt x="71437" y="1143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0"/>
            <a:ext cx="12063412" cy="69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1548532"/>
              </p:ext>
            </p:extLst>
          </p:nvPr>
        </p:nvGraphicFramePr>
        <p:xfrm>
          <a:off x="4572000" y="661988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6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C29D61-C14D-4E40-8E51-75DD65C0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6C29D61-C14D-4E40-8E51-75DD65C09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4FD387-1F2B-4E3C-B405-031F163C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44FD387-1F2B-4E3C-B405-031F163C1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F876F8-626E-4DC1-87AC-7A96B3C89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9F876F8-626E-4DC1-87AC-7A96B3C89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4EA681-832A-4083-86F4-55E8319BA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84EA681-832A-4083-86F4-55E8319BA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ED791-89B1-4B70-A480-292BD05A6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F2ED791-89B1-4B70-A480-292BD05A6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81F5A-E96C-4BDE-8CC9-CA064033C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70381F5A-E96C-4BDE-8CC9-CA064033C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19137"/>
            <a:ext cx="7772400" cy="56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8938" y="852427"/>
            <a:ext cx="3796862" cy="40011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প্রথমে আহত ব্যক্তিকে চিৎ করে শোয়াতে হবে    </a:t>
            </a:r>
            <a:endParaRPr kumimoji="0" lang="en-US" sz="2000" b="1" i="0" u="none" strike="noStrike" kern="0" cap="none" spc="0" normalizeH="0" baseline="0" noProof="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0" y="566737"/>
            <a:ext cx="3200400" cy="40011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থুতনি যতটুকু সম্ভব উপরে উঠাতে হবে। </a:t>
            </a:r>
            <a:endParaRPr kumimoji="0" lang="en-US" sz="2000" b="1" i="0" u="none" strike="noStrike" kern="0" cap="none" spc="0" normalizeH="0" baseline="0" noProof="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733800" y="3995737"/>
            <a:ext cx="2971800" cy="1143000"/>
          </a:xfrm>
          <a:prstGeom prst="wedgeRoundRectCallout">
            <a:avLst>
              <a:gd name="adj1" fmla="val -2553"/>
              <a:gd name="adj2" fmla="val 118654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রোগীর মুখে মুখ লাগিয়ে জোরে বাতাস প্রবেশ এর চেষ্টা করতে হবে।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705600" y="2166937"/>
            <a:ext cx="2667000" cy="990600"/>
          </a:xfrm>
          <a:prstGeom prst="wedgeRectCallout">
            <a:avLst>
              <a:gd name="adj1" fmla="val -52796"/>
              <a:gd name="adj2" fmla="val 82465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কপালের উপর হাত রেখে বৃদ্ধাঙ্গুল  ও তর্জনী আঙ্গুল দিয়ে নাকের ছিদ্র চেপে ধরতে হবে। 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 rot="20902398">
            <a:off x="7844076" y="4033400"/>
            <a:ext cx="2743200" cy="990600"/>
          </a:xfrm>
          <a:prstGeom prst="wedgeRectCallout">
            <a:avLst>
              <a:gd name="adj1" fmla="val -77399"/>
              <a:gd name="adj2" fmla="val 95634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বুকের উপর হাত রেখে কমপক্ষে ১৫ বার চাপ দিতে হবে।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95836" y="429973"/>
            <a:ext cx="6407150" cy="27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 মাহফুজ মাহবুব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ক্যামব্রিয়ান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614471"/>
            <a:ext cx="5791200" cy="1809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n-BD" sz="4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একাদশ-দ্বাদশ  </a:t>
            </a: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জীববিজ্ঞান দ্বিতীয় পত্র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–৫ম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804228" y="0"/>
            <a:ext cx="738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7"/>
          <a:stretch/>
        </p:blipFill>
        <p:spPr>
          <a:xfrm>
            <a:off x="4034970" y="0"/>
            <a:ext cx="8157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/>
          <a:stretch>
            <a:fillRect/>
          </a:stretch>
        </p:blipFill>
        <p:spPr bwMode="auto">
          <a:xfrm>
            <a:off x="434975" y="1524000"/>
            <a:ext cx="8231188" cy="2362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601029" y="0"/>
            <a:ext cx="759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8"/>
          <a:stretch/>
        </p:blipFill>
        <p:spPr>
          <a:xfrm>
            <a:off x="4093028" y="0"/>
            <a:ext cx="8098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3730170" y="0"/>
            <a:ext cx="8461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920342" y="0"/>
            <a:ext cx="7271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6362" y="1284514"/>
            <a:ext cx="358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12" y="2694839"/>
            <a:ext cx="6420787" cy="3124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05" y="142129"/>
            <a:ext cx="3054158" cy="2284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9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4"/>
            <a:ext cx="12192000" cy="69791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939423" y="611103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n w="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64" y="1903412"/>
            <a:ext cx="2168525" cy="2244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58" y="1903412"/>
            <a:ext cx="3176588" cy="2244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64" y="4322762"/>
            <a:ext cx="2230437" cy="2095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"/>
          <a:stretch/>
        </p:blipFill>
        <p:spPr bwMode="auto">
          <a:xfrm>
            <a:off x="4324658" y="4322762"/>
            <a:ext cx="3176588" cy="2093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59" y="3297819"/>
            <a:ext cx="1767861" cy="1700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324658" y="579973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ধূমপায়ী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অধূমপায়ীর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রিপোর্ট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147762"/>
            <a:ext cx="7467600" cy="5593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4514" y="503968"/>
            <a:ext cx="6939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অধূমপায়ী ও ধূমপায়ীর </a:t>
            </a:r>
            <a:r>
              <a:rPr lang="bn-IN" sz="3200" b="1" dirty="0" smtClean="0">
                <a:ln w="0"/>
                <a:latin typeface="NikoshBAN" pitchFamily="2" charset="0"/>
                <a:cs typeface="NikoshBAN" pitchFamily="2" charset="0"/>
              </a:rPr>
              <a:t>ফুসফুসের </a:t>
            </a:r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এক্স-রে চিত্রের তুলনা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1223962"/>
            <a:ext cx="1822962" cy="1828800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61" y="1223962"/>
            <a:ext cx="2015614" cy="20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" y="18603"/>
            <a:ext cx="1217765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1943" y="1618342"/>
            <a:ext cx="1895714" cy="2750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1988" y="18603"/>
            <a:ext cx="7705669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বিংশ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শতাব্দীতে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ব্যাধিতে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674" y="190753"/>
            <a:ext cx="7705669" cy="107721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বিশ্বে আনুমানিক ১২৫ কোটি লোক ধুমপায়ী।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 সৃষ্ট ধোঁয়াতে প্রায় ৫০০ ধরনের রাসায়নিক পদার্থ থাকে।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7645" y="0"/>
            <a:ext cx="7705669" cy="156966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যেসব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 থাকে সেগুলো হলো নিকোটিন, টার ও কার্বন মনো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প্রধানত মানুষের শ্বসন অঙ্গে জটিলতাসহ অন্যান্য সমস্যা সৃষ্টি করে।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69" y="2233293"/>
            <a:ext cx="4981731" cy="4624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3488" y="834127"/>
            <a:ext cx="645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 ধোঁয়ায় বিদ্যমান বিষাক্ত নিকোটিন ও টার ফুসফুসে ক্যান্সার সৃষ্টি 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5312" y="1005576"/>
            <a:ext cx="4816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 মনো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শ্বাসনালিতে ব্রঙ্কাইটিস সৃষ্টি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09" y="2402521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67" y="2938194"/>
            <a:ext cx="6096745" cy="370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4901" y="645344"/>
            <a:ext cx="6648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ধূমপানের ধোঁয়া ফুসফুসের অ্যালভিওলাসের প্রাচীর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এতে অ্যালভিওলাসের আয়তন বেড়ে যায় এবং কোনো কোনো স্থানে ফেটে গিয়ে ফুসফুসে ফাঁকা জায়গার সৃষ্টি করে।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029" y="593026"/>
            <a:ext cx="7491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মনোঅক্সাইড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গাত্রে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কোলেস্টেরল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রক্তচাপসহ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6892" y="619354"/>
            <a:ext cx="7281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অন্ননালিতে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খাদ্যনালিতে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ধুমপায়ীর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অধুমপায়ীর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492"/>
          <a:stretch/>
        </p:blipFill>
        <p:spPr>
          <a:xfrm>
            <a:off x="7993301" y="2605537"/>
            <a:ext cx="3536721" cy="3325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/>
          <a:stretch/>
        </p:blipFill>
        <p:spPr>
          <a:xfrm>
            <a:off x="6389237" y="2319695"/>
            <a:ext cx="4934857" cy="317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97" y="2506585"/>
            <a:ext cx="5109935" cy="31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0304" y="651748"/>
            <a:ext cx="6771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ধুমপায়ী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বন্ধ্যা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58" y="1561509"/>
            <a:ext cx="4135007" cy="4442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849555" y="1403980"/>
            <a:ext cx="3850427" cy="4968813"/>
            <a:chOff x="7849555" y="1403980"/>
            <a:chExt cx="3850427" cy="49688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49555" y="1403980"/>
              <a:ext cx="3850427" cy="49688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008590" y="3888385"/>
              <a:ext cx="571501" cy="10550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9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শ্বসনতন্ত্র</Template>
  <TotalTime>338</TotalTime>
  <Words>392</Words>
  <Application>Microsoft Office PowerPoint</Application>
  <PresentationFormat>Widescreen</PresentationFormat>
  <Paragraphs>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Times New Roman</vt:lpstr>
      <vt:lpstr>5_Office Theme</vt:lpstr>
      <vt:lpstr>6_Office Theme</vt:lpstr>
      <vt:lpstr>1_Office Theme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</dc:creator>
  <cp:lastModifiedBy>Windows User</cp:lastModifiedBy>
  <cp:revision>35</cp:revision>
  <dcterms:created xsi:type="dcterms:W3CDTF">2021-10-08T04:38:16Z</dcterms:created>
  <dcterms:modified xsi:type="dcterms:W3CDTF">2026-04-04T14:34:05Z</dcterms:modified>
</cp:coreProperties>
</file>